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7"/>
  </p:notesMasterIdLst>
  <p:sldIdLst>
    <p:sldId id="3518" r:id="rId2"/>
    <p:sldId id="3515" r:id="rId3"/>
    <p:sldId id="3517" r:id="rId4"/>
    <p:sldId id="3513" r:id="rId5"/>
    <p:sldId id="3514" r:id="rId6"/>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3E84"/>
    <a:srgbClr val="1872C4"/>
    <a:srgbClr val="1975C9"/>
    <a:srgbClr val="0C63D6"/>
    <a:srgbClr val="0B57BD"/>
    <a:srgbClr val="002151"/>
    <a:srgbClr val="AEBCC5"/>
    <a:srgbClr val="F2F4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87E8A4-8212-47FE-B9E4-51631759E607}" v="24" dt="2024-09-18T15:15:58.4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397F126-405D-4259-BC9F-7B2B60F55C91}" type="datetimeFigureOut">
              <a:rPr lang="de-DE" smtClean="0"/>
              <a:t>19.09.2024</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F1BC61B-10F5-4381-899A-AC6094C8B033}" type="slidenum">
              <a:rPr lang="de-DE" smtClean="0"/>
              <a:t>‹Nr.›</a:t>
            </a:fld>
            <a:endParaRPr lang="de-DE"/>
          </a:p>
        </p:txBody>
      </p:sp>
    </p:spTree>
    <p:extLst>
      <p:ext uri="{BB962C8B-B14F-4D97-AF65-F5344CB8AC3E}">
        <p14:creationId xmlns:p14="http://schemas.microsoft.com/office/powerpoint/2010/main" val="1246530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99DC33-EF8C-4BE0-8AB9-BE950905325A}"/>
              </a:ext>
            </a:extLst>
          </p:cNvPr>
          <p:cNvSpPr>
            <a:spLocks noGrp="1"/>
          </p:cNvSpPr>
          <p:nvPr>
            <p:ph type="title"/>
          </p:nvPr>
        </p:nvSpPr>
        <p:spPr/>
        <p:txBody>
          <a:bodyPr/>
          <a:lstStyle>
            <a:lvl1pPr>
              <a:defRPr/>
            </a:lvl1pPr>
          </a:lstStyle>
          <a:p>
            <a:r>
              <a:rPr lang="de-DE"/>
              <a:t>Mastertitelformat bearbeiten</a:t>
            </a:r>
          </a:p>
        </p:txBody>
      </p:sp>
      <p:sp>
        <p:nvSpPr>
          <p:cNvPr id="7" name="Inhaltsplatzhalter 6">
            <a:extLst>
              <a:ext uri="{FF2B5EF4-FFF2-40B4-BE49-F238E27FC236}">
                <a16:creationId xmlns:a16="http://schemas.microsoft.com/office/drawing/2014/main" id="{8B6F3B0F-68E3-4379-9329-FC9462C4EEDA}"/>
              </a:ext>
            </a:extLst>
          </p:cNvPr>
          <p:cNvSpPr>
            <a:spLocks noGrp="1"/>
          </p:cNvSpPr>
          <p:nvPr>
            <p:ph sz="quarter" idx="13"/>
          </p:nvPr>
        </p:nvSpPr>
        <p:spPr>
          <a:xfrm>
            <a:off x="550863" y="1700213"/>
            <a:ext cx="11088687" cy="4464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2533403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B2D48FD-D9DE-4EA3-88E6-690CB7E49F4F}"/>
              </a:ext>
            </a:extLst>
          </p:cNvPr>
          <p:cNvSpPr>
            <a:spLocks noGrp="1"/>
          </p:cNvSpPr>
          <p:nvPr>
            <p:ph type="title"/>
          </p:nvPr>
        </p:nvSpPr>
        <p:spPr>
          <a:xfrm>
            <a:off x="550863" y="549276"/>
            <a:ext cx="8280000" cy="677108"/>
          </a:xfrm>
          <a:prstGeom prst="rect">
            <a:avLst/>
          </a:prstGeom>
        </p:spPr>
        <p:txBody>
          <a:bodyPr vert="horz" lIns="0" tIns="0" rIns="0" bIns="0" rtlCol="0" anchor="t" anchorCtr="0">
            <a:noAutofit/>
          </a:bodyPr>
          <a:lstStyle/>
          <a:p>
            <a:r>
              <a:rPr lang="de-DE" dirty="0"/>
              <a:t>Mastertitelformat bearbeiten</a:t>
            </a:r>
          </a:p>
        </p:txBody>
      </p:sp>
      <p:sp>
        <p:nvSpPr>
          <p:cNvPr id="3" name="Textplatzhalter 2">
            <a:extLst>
              <a:ext uri="{FF2B5EF4-FFF2-40B4-BE49-F238E27FC236}">
                <a16:creationId xmlns:a16="http://schemas.microsoft.com/office/drawing/2014/main" id="{F01E72C6-574B-4388-AB02-7FB2B5438A3D}"/>
              </a:ext>
            </a:extLst>
          </p:cNvPr>
          <p:cNvSpPr>
            <a:spLocks noGrp="1"/>
          </p:cNvSpPr>
          <p:nvPr>
            <p:ph type="body" idx="1"/>
          </p:nvPr>
        </p:nvSpPr>
        <p:spPr>
          <a:xfrm>
            <a:off x="550863" y="1700213"/>
            <a:ext cx="11088000" cy="4464000"/>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718088881"/>
      </p:ext>
    </p:extLst>
  </p:cSld>
  <p:clrMap bg1="lt1" tx1="dk1" bg2="lt2" tx2="dk2" accent1="accent1" accent2="accent2" accent3="accent3" accent4="accent4" accent5="accent5" accent6="accent6" hlink="hlink" folHlink="folHlink"/>
  <p:sldLayoutIdLst>
    <p:sldLayoutId id="2147483650" r:id="rId1"/>
  </p:sldLayoutIdLst>
  <p:transition>
    <p:fade/>
  </p:transition>
  <p:hf hdr="0" dt="0"/>
  <p:txStyles>
    <p:titleStyle>
      <a:lvl1pPr algn="l" defTabSz="914423" rtl="0" eaLnBrk="1" latinLnBrk="0" hangingPunct="1">
        <a:lnSpc>
          <a:spcPct val="100000"/>
        </a:lnSpc>
        <a:spcBef>
          <a:spcPct val="0"/>
        </a:spcBef>
        <a:buNone/>
        <a:defRPr sz="2200" b="1" u="sng" kern="1200">
          <a:solidFill>
            <a:schemeClr val="tx1"/>
          </a:solidFill>
          <a:latin typeface="+mj-lt"/>
          <a:ea typeface="+mj-ea"/>
          <a:cs typeface="+mj-cs"/>
        </a:defRPr>
      </a:lvl1pPr>
    </p:titleStyle>
    <p:bodyStyle>
      <a:lvl1pPr marL="0" indent="0" algn="l" defTabSz="914423" rtl="0" eaLnBrk="1" latinLnBrk="0" hangingPunct="1">
        <a:lnSpc>
          <a:spcPct val="100000"/>
        </a:lnSpc>
        <a:spcBef>
          <a:spcPts val="0"/>
        </a:spcBef>
        <a:buFont typeface="Arial" panose="020B0604020202020204" pitchFamily="34" charset="0"/>
        <a:buNone/>
        <a:defRPr sz="1600" b="1" kern="1200">
          <a:solidFill>
            <a:schemeClr val="tx1"/>
          </a:solidFill>
          <a:latin typeface="+mj-lt"/>
          <a:ea typeface="+mn-ea"/>
          <a:cs typeface="+mn-cs"/>
        </a:defRPr>
      </a:lvl1pPr>
      <a:lvl2pPr marL="0" indent="0" algn="l" defTabSz="914423" rtl="0" eaLnBrk="1" latinLnBrk="0" hangingPunct="1">
        <a:lnSpc>
          <a:spcPct val="130000"/>
        </a:lnSpc>
        <a:spcBef>
          <a:spcPts val="0"/>
        </a:spcBef>
        <a:buFont typeface="Arial" panose="020B0604020202020204" pitchFamily="34" charset="0"/>
        <a:buNone/>
        <a:defRPr sz="1600" b="0" kern="1200">
          <a:solidFill>
            <a:schemeClr val="tx1"/>
          </a:solidFill>
          <a:latin typeface="+mn-lt"/>
          <a:ea typeface="+mn-ea"/>
          <a:cs typeface="+mn-cs"/>
        </a:defRPr>
      </a:lvl2pPr>
      <a:lvl3pPr marL="0" indent="0" algn="l" defTabSz="914423" rtl="0" eaLnBrk="1" latinLnBrk="0" hangingPunct="1">
        <a:lnSpc>
          <a:spcPct val="130000"/>
        </a:lnSpc>
        <a:spcBef>
          <a:spcPts val="0"/>
        </a:spcBef>
        <a:buFont typeface="Arial" panose="020B0604020202020204" pitchFamily="34" charset="0"/>
        <a:buNone/>
        <a:defRPr sz="1400" kern="1200">
          <a:solidFill>
            <a:schemeClr val="tx1"/>
          </a:solidFill>
          <a:latin typeface="+mn-lt"/>
          <a:ea typeface="+mn-ea"/>
          <a:cs typeface="+mn-cs"/>
        </a:defRPr>
      </a:lvl3pPr>
      <a:lvl4pPr marL="265853" indent="-265853" algn="l" defTabSz="914423" rtl="0" eaLnBrk="1" latinLnBrk="0" hangingPunct="1">
        <a:lnSpc>
          <a:spcPct val="130000"/>
        </a:lnSpc>
        <a:spcBef>
          <a:spcPts val="0"/>
        </a:spcBef>
        <a:buFont typeface="Wingdings" panose="05000000000000000000" pitchFamily="2" charset="2"/>
        <a:buChar char="v"/>
        <a:defRPr sz="1200" kern="1200">
          <a:solidFill>
            <a:schemeClr val="tx1"/>
          </a:solidFill>
          <a:latin typeface="+mn-lt"/>
          <a:ea typeface="+mn-ea"/>
          <a:cs typeface="+mn-cs"/>
        </a:defRPr>
      </a:lvl4pPr>
      <a:lvl5pPr marL="531706" indent="-265853" algn="l" defTabSz="914423" rtl="0" eaLnBrk="1" latinLnBrk="0" hangingPunct="1">
        <a:lnSpc>
          <a:spcPct val="130000"/>
        </a:lnSpc>
        <a:spcBef>
          <a:spcPts val="0"/>
        </a:spcBef>
        <a:buFont typeface="Symbol" panose="05050102010706020507" pitchFamily="18" charset="2"/>
        <a:buChar char="-"/>
        <a:defRPr sz="1200" kern="1200">
          <a:solidFill>
            <a:schemeClr val="tx1"/>
          </a:solidFill>
          <a:latin typeface="+mn-lt"/>
          <a:ea typeface="+mn-ea"/>
          <a:cs typeface="+mn-cs"/>
        </a:defRPr>
      </a:lvl5pPr>
      <a:lvl6pPr marL="2514663" indent="-228606"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75" indent="-228606"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98" indent="-228606"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de-DE"/>
      </a:defPPr>
      <a:lvl1pPr marL="0" algn="l" defTabSz="914423" rtl="0" eaLnBrk="1" latinLnBrk="0" hangingPunct="1">
        <a:defRPr sz="1801" kern="1200">
          <a:solidFill>
            <a:schemeClr val="tx1"/>
          </a:solidFill>
          <a:latin typeface="+mn-lt"/>
          <a:ea typeface="+mn-ea"/>
          <a:cs typeface="+mn-cs"/>
        </a:defRPr>
      </a:lvl1pPr>
      <a:lvl2pPr marL="457211" algn="l" defTabSz="914423" rtl="0" eaLnBrk="1" latinLnBrk="0" hangingPunct="1">
        <a:defRPr sz="1801" kern="1200">
          <a:solidFill>
            <a:schemeClr val="tx1"/>
          </a:solidFill>
          <a:latin typeface="+mn-lt"/>
          <a:ea typeface="+mn-ea"/>
          <a:cs typeface="+mn-cs"/>
        </a:defRPr>
      </a:lvl2pPr>
      <a:lvl3pPr marL="914423" algn="l" defTabSz="914423" rtl="0" eaLnBrk="1" latinLnBrk="0" hangingPunct="1">
        <a:defRPr sz="1801" kern="1200">
          <a:solidFill>
            <a:schemeClr val="tx1"/>
          </a:solidFill>
          <a:latin typeface="+mn-lt"/>
          <a:ea typeface="+mn-ea"/>
          <a:cs typeface="+mn-cs"/>
        </a:defRPr>
      </a:lvl3pPr>
      <a:lvl4pPr marL="1371634" algn="l" defTabSz="914423" rtl="0" eaLnBrk="1" latinLnBrk="0" hangingPunct="1">
        <a:defRPr sz="1801" kern="1200">
          <a:solidFill>
            <a:schemeClr val="tx1"/>
          </a:solidFill>
          <a:latin typeface="+mn-lt"/>
          <a:ea typeface="+mn-ea"/>
          <a:cs typeface="+mn-cs"/>
        </a:defRPr>
      </a:lvl4pPr>
      <a:lvl5pPr marL="1828846" algn="l" defTabSz="914423" rtl="0" eaLnBrk="1" latinLnBrk="0" hangingPunct="1">
        <a:defRPr sz="1801" kern="1200">
          <a:solidFill>
            <a:schemeClr val="tx1"/>
          </a:solidFill>
          <a:latin typeface="+mn-lt"/>
          <a:ea typeface="+mn-ea"/>
          <a:cs typeface="+mn-cs"/>
        </a:defRPr>
      </a:lvl5pPr>
      <a:lvl6pPr marL="2286057" algn="l" defTabSz="914423" rtl="0" eaLnBrk="1" latinLnBrk="0" hangingPunct="1">
        <a:defRPr sz="1801" kern="1200">
          <a:solidFill>
            <a:schemeClr val="tx1"/>
          </a:solidFill>
          <a:latin typeface="+mn-lt"/>
          <a:ea typeface="+mn-ea"/>
          <a:cs typeface="+mn-cs"/>
        </a:defRPr>
      </a:lvl6pPr>
      <a:lvl7pPr marL="2743269" algn="l" defTabSz="914423" rtl="0" eaLnBrk="1" latinLnBrk="0" hangingPunct="1">
        <a:defRPr sz="1801" kern="1200">
          <a:solidFill>
            <a:schemeClr val="tx1"/>
          </a:solidFill>
          <a:latin typeface="+mn-lt"/>
          <a:ea typeface="+mn-ea"/>
          <a:cs typeface="+mn-cs"/>
        </a:defRPr>
      </a:lvl7pPr>
      <a:lvl8pPr marL="3200480" algn="l" defTabSz="914423" rtl="0" eaLnBrk="1" latinLnBrk="0" hangingPunct="1">
        <a:defRPr sz="1801" kern="1200">
          <a:solidFill>
            <a:schemeClr val="tx1"/>
          </a:solidFill>
          <a:latin typeface="+mn-lt"/>
          <a:ea typeface="+mn-ea"/>
          <a:cs typeface="+mn-cs"/>
        </a:defRPr>
      </a:lvl8pPr>
      <a:lvl9pPr marL="3657691" algn="l" defTabSz="914423"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orient="horz" pos="3974" userDrawn="1">
          <p15:clr>
            <a:srgbClr val="F26B43"/>
          </p15:clr>
        </p15:guide>
        <p15:guide id="3" pos="7333" userDrawn="1">
          <p15:clr>
            <a:srgbClr val="F26B43"/>
          </p15:clr>
        </p15:guide>
        <p15:guide id="4" pos="5790" userDrawn="1">
          <p15:clr>
            <a:srgbClr val="F26B43"/>
          </p15:clr>
        </p15:guide>
        <p15:guide id="5" orient="horz" pos="3884" userDrawn="1">
          <p15:clr>
            <a:srgbClr val="F26B43"/>
          </p15:clr>
        </p15:guide>
        <p15:guide id="6" orient="horz" pos="1071" userDrawn="1">
          <p15:clr>
            <a:srgbClr val="F26B43"/>
          </p15:clr>
        </p15:guide>
        <p15:guide id="7" orient="horz" pos="346" userDrawn="1">
          <p15:clr>
            <a:srgbClr val="F26B43"/>
          </p15:clr>
        </p15:guide>
        <p15:guide id="8" pos="3976" userDrawn="1">
          <p15:clr>
            <a:srgbClr val="F26B43"/>
          </p15:clr>
        </p15:guide>
        <p15:guide id="9" pos="370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56966-179F-79DC-3102-2D28382D16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0104A7-927A-3D92-62B9-42DC90916187}"/>
              </a:ext>
            </a:extLst>
          </p:cNvPr>
          <p:cNvSpPr>
            <a:spLocks noGrp="1"/>
          </p:cNvSpPr>
          <p:nvPr>
            <p:ph type="title"/>
          </p:nvPr>
        </p:nvSpPr>
        <p:spPr/>
        <p:txBody>
          <a:bodyPr/>
          <a:lstStyle/>
          <a:p>
            <a:r>
              <a:rPr lang="de-DE" b="1" u="sng" dirty="0">
                <a:solidFill>
                  <a:schemeClr val="tx1"/>
                </a:solidFill>
              </a:rPr>
              <a:t>Clusterübergreifende Bilanzierung </a:t>
            </a:r>
            <a:br>
              <a:rPr lang="de-DE" dirty="0"/>
            </a:br>
            <a:r>
              <a:rPr lang="de-DE" b="0" u="none" dirty="0"/>
              <a:t>Grundlogik</a:t>
            </a:r>
            <a:endParaRPr lang="de-DE" b="0" u="none" dirty="0">
              <a:solidFill>
                <a:schemeClr val="tx1"/>
              </a:solidFill>
            </a:endParaRPr>
          </a:p>
        </p:txBody>
      </p:sp>
      <p:sp>
        <p:nvSpPr>
          <p:cNvPr id="4" name="Inhaltsplatzhalter 3">
            <a:extLst>
              <a:ext uri="{FF2B5EF4-FFF2-40B4-BE49-F238E27FC236}">
                <a16:creationId xmlns:a16="http://schemas.microsoft.com/office/drawing/2014/main" id="{C46FFE95-5EB3-621E-E05B-6D323FEBB1AE}"/>
              </a:ext>
            </a:extLst>
          </p:cNvPr>
          <p:cNvSpPr>
            <a:spLocks noGrp="1"/>
          </p:cNvSpPr>
          <p:nvPr>
            <p:ph sz="quarter" idx="13"/>
          </p:nvPr>
        </p:nvSpPr>
        <p:spPr>
          <a:xfrm>
            <a:off x="333375" y="1476376"/>
            <a:ext cx="11582400" cy="5181600"/>
          </a:xfrm>
        </p:spPr>
        <p:txBody>
          <a:bodyPr>
            <a:normAutofit/>
          </a:bodyPr>
          <a:lstStyle/>
          <a:p>
            <a:pPr lvl="3">
              <a:buFont typeface="+mj-lt"/>
              <a:buAutoNum type="arabicPeriod"/>
            </a:pPr>
            <a:r>
              <a:rPr lang="de-DE" dirty="0"/>
              <a:t>Sobald eine physische Verbindung zwischen zwei Clustern etabliert wurde, dürfen die BKV ihre Bilanzkreise für die verbundenen Cluster miteinander verbinden. Dadurch werden dann Über- und Unterspeisungen der verbundenen Bilanzkreise miteinander saldiert und darüber indirekt ein clusterübergreifender Transport für den Netznutzer dargestellt. Im Gegensatz zu der Verbindung von H- und L-Gas-Bilanzkreisen ist diese Bilanzkreisverbindung jedoch unterbrechbar ähnlich der Verbindung eines DZK- mit einem FZK-Bilanzkreis (Alternativ kann auch auf die unterbrechbare Nutzung verzichtet werden, so dass erst mit Schritt zwei die Bilanzkreisverbindung tatsächlich genutzt werden </a:t>
            </a:r>
            <a:br>
              <a:rPr lang="de-DE" dirty="0"/>
            </a:br>
            <a:r>
              <a:rPr lang="de-DE" dirty="0">
                <a:sym typeface="Wingdings" panose="05000000000000000000" pitchFamily="2" charset="2"/>
              </a:rPr>
              <a:t> </a:t>
            </a:r>
            <a:r>
              <a:rPr lang="de-DE" dirty="0"/>
              <a:t>unterbrechbarer clusterübergreifender Transport im Standard möglich</a:t>
            </a:r>
          </a:p>
          <a:p>
            <a:pPr lvl="3">
              <a:buFont typeface="+mj-lt"/>
              <a:buAutoNum type="arabicPeriod"/>
            </a:pPr>
            <a:r>
              <a:rPr lang="de-DE" dirty="0"/>
              <a:t>Über regelmäßige Auktionen für unterschiedliche Laufzeiten (mehrere Jahre in die Zukunft, Monate für restliches laufendes Jahr und restliche Tage für den laufenden Monat) vergibt die zu benennende Stelle ein </a:t>
            </a:r>
            <a:r>
              <a:rPr lang="de-DE" dirty="0" err="1"/>
              <a:t>Upgradeprodukt</a:t>
            </a:r>
            <a:r>
              <a:rPr lang="de-DE" dirty="0"/>
              <a:t>, über welches die bisher unterbrechbare Bilanzkreisverbindung bis zu einer bestimmten Höhe gefestigt werden kann, d.h. der BKV erkauft sich eine Mindestmenge in kWh/h, für die er sicher sein kann, dass er Unterspeisungen in einem Cluster mit Überspeisungen in einem anderen Cluster ausgleichen darf. Über eine konkurrierende Auktionsvergabe können auch mehrere miteinander verbundene Cluster abgebildet werden, bei denen der clusterübergreifende Transport in Konkurrenz zueinandersteht.</a:t>
            </a:r>
            <a:br>
              <a:rPr lang="de-DE" dirty="0"/>
            </a:br>
            <a:r>
              <a:rPr lang="de-DE" dirty="0">
                <a:sym typeface="Wingdings" panose="05000000000000000000" pitchFamily="2" charset="2"/>
              </a:rPr>
              <a:t> </a:t>
            </a:r>
            <a:r>
              <a:rPr lang="de-DE" dirty="0"/>
              <a:t>feste clusterübergreifende Transportkapazitäten vergeben</a:t>
            </a:r>
          </a:p>
          <a:p>
            <a:pPr lvl="3">
              <a:buFont typeface="+mj-lt"/>
              <a:buAutoNum type="arabicPeriod"/>
            </a:pPr>
            <a:r>
              <a:rPr lang="de-DE" dirty="0"/>
              <a:t>Die zu benennte Stelle ermittelt analog der H-/L-Gas-Bilanzkreisverbindungen auf Basis der Nominierungen und Mengenanmeldungen aller Netznutzer, ob die gesamthafte Saldierung zwischen den Clustern physisch darstellbar ist (d.h. der geringere der beiden gegenläufigen Systemstatus zwei Cluster muss kleiner des technisch möglichen Transports zwischen diesen beiden Clustern sein). </a:t>
            </a:r>
          </a:p>
          <a:p>
            <a:pPr lvl="4"/>
            <a:r>
              <a:rPr lang="de-DE" dirty="0"/>
              <a:t>Ist dies möglich, können alle festen und unterbrechbaren clusterübergreifenden Transporte über die clusterübergreifende Saldierung erfolgen. </a:t>
            </a:r>
          </a:p>
          <a:p>
            <a:pPr lvl="4"/>
            <a:r>
              <a:rPr lang="de-DE" dirty="0"/>
              <a:t>Ist dies nicht möglich, werden die BKV mit unterbrechbarer Nutzung der Saldierungsmöglichkeit darüber informiert, dass dies nicht möglich ist bzw. anteilig gekürzt. </a:t>
            </a:r>
          </a:p>
          <a:p>
            <a:pPr marL="265853" lvl="4" indent="0">
              <a:buNone/>
            </a:pPr>
            <a:r>
              <a:rPr lang="de-DE" dirty="0"/>
              <a:t>Es findet also im Gegensatz zur heutigen Verbindung von DZK- und FZK-Bilanzkreisen keine vollständige Trennung der Bilanzkreise statt, sondern die clusterübergreifende Saldierung wird auf eine maximale Menge beschränkt. Diese maximale Menge muss jedoch mindestens der durch den BKV ersteigerten festen Saldierungsmenge zwischen zwei Clustern entsprechen.</a:t>
            </a:r>
            <a:br>
              <a:rPr lang="de-DE" dirty="0"/>
            </a:br>
            <a:r>
              <a:rPr lang="de-DE" dirty="0">
                <a:sym typeface="Wingdings" panose="05000000000000000000" pitchFamily="2" charset="2"/>
              </a:rPr>
              <a:t> </a:t>
            </a:r>
            <a:r>
              <a:rPr lang="de-DE" dirty="0"/>
              <a:t>clusterübergreifender Transport maximal ermöglicht</a:t>
            </a:r>
            <a:endParaRPr lang="en-GB" dirty="0"/>
          </a:p>
        </p:txBody>
      </p:sp>
    </p:spTree>
    <p:extLst>
      <p:ext uri="{BB962C8B-B14F-4D97-AF65-F5344CB8AC3E}">
        <p14:creationId xmlns:p14="http://schemas.microsoft.com/office/powerpoint/2010/main" val="180143139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CB86CB-186A-BE1F-ED79-18D468C81E8F}"/>
              </a:ext>
            </a:extLst>
          </p:cNvPr>
          <p:cNvSpPr>
            <a:spLocks noGrp="1"/>
          </p:cNvSpPr>
          <p:nvPr>
            <p:ph type="title"/>
          </p:nvPr>
        </p:nvSpPr>
        <p:spPr/>
        <p:txBody>
          <a:bodyPr/>
          <a:lstStyle/>
          <a:p>
            <a:r>
              <a:rPr lang="de-DE" b="1" u="sng" dirty="0">
                <a:solidFill>
                  <a:schemeClr val="tx1"/>
                </a:solidFill>
              </a:rPr>
              <a:t>Clusterübergreifende Bilanzierung</a:t>
            </a:r>
            <a:br>
              <a:rPr lang="de-DE" b="1" u="sng" dirty="0">
                <a:solidFill>
                  <a:schemeClr val="tx1"/>
                </a:solidFill>
              </a:rPr>
            </a:br>
            <a:r>
              <a:rPr lang="de-DE" b="0" u="none" dirty="0">
                <a:solidFill>
                  <a:schemeClr val="tx1"/>
                </a:solidFill>
              </a:rPr>
              <a:t>Drei Cluster ohne physische Verbindung</a:t>
            </a:r>
          </a:p>
        </p:txBody>
      </p:sp>
      <p:sp>
        <p:nvSpPr>
          <p:cNvPr id="6" name="Ellipse 5">
            <a:extLst>
              <a:ext uri="{FF2B5EF4-FFF2-40B4-BE49-F238E27FC236}">
                <a16:creationId xmlns:a16="http://schemas.microsoft.com/office/drawing/2014/main" id="{97E55526-58A3-C5C5-2AA0-F886FC1B9829}"/>
              </a:ext>
            </a:extLst>
          </p:cNvPr>
          <p:cNvSpPr/>
          <p:nvPr/>
        </p:nvSpPr>
        <p:spPr>
          <a:xfrm>
            <a:off x="579902" y="2420888"/>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7142A034-2744-CE58-5563-A8F572B0A599}"/>
              </a:ext>
            </a:extLst>
          </p:cNvPr>
          <p:cNvSpPr txBox="1"/>
          <p:nvPr/>
        </p:nvSpPr>
        <p:spPr>
          <a:xfrm>
            <a:off x="1430118" y="3753486"/>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9" name="Raute 8">
            <a:extLst>
              <a:ext uri="{FF2B5EF4-FFF2-40B4-BE49-F238E27FC236}">
                <a16:creationId xmlns:a16="http://schemas.microsoft.com/office/drawing/2014/main" id="{EF39F112-43E7-D538-CFA1-B18480419816}"/>
              </a:ext>
            </a:extLst>
          </p:cNvPr>
          <p:cNvSpPr/>
          <p:nvPr/>
        </p:nvSpPr>
        <p:spPr>
          <a:xfrm>
            <a:off x="651910" y="2780928"/>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A</a:t>
            </a:r>
          </a:p>
        </p:txBody>
      </p:sp>
      <p:sp>
        <p:nvSpPr>
          <p:cNvPr id="10" name="Raute 9">
            <a:extLst>
              <a:ext uri="{FF2B5EF4-FFF2-40B4-BE49-F238E27FC236}">
                <a16:creationId xmlns:a16="http://schemas.microsoft.com/office/drawing/2014/main" id="{733E0BE9-8FFB-5725-C324-31EE547C97A7}"/>
              </a:ext>
            </a:extLst>
          </p:cNvPr>
          <p:cNvSpPr/>
          <p:nvPr/>
        </p:nvSpPr>
        <p:spPr>
          <a:xfrm>
            <a:off x="1804038" y="234888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B</a:t>
            </a:r>
          </a:p>
        </p:txBody>
      </p:sp>
      <p:sp>
        <p:nvSpPr>
          <p:cNvPr id="11" name="Raute 10">
            <a:extLst>
              <a:ext uri="{FF2B5EF4-FFF2-40B4-BE49-F238E27FC236}">
                <a16:creationId xmlns:a16="http://schemas.microsoft.com/office/drawing/2014/main" id="{5C2E591B-4424-A13D-449B-713C9ED7F112}"/>
              </a:ext>
            </a:extLst>
          </p:cNvPr>
          <p:cNvSpPr/>
          <p:nvPr/>
        </p:nvSpPr>
        <p:spPr>
          <a:xfrm>
            <a:off x="651910" y="4519783"/>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C</a:t>
            </a:r>
          </a:p>
        </p:txBody>
      </p:sp>
      <p:sp>
        <p:nvSpPr>
          <p:cNvPr id="12" name="Ellipse 11">
            <a:extLst>
              <a:ext uri="{FF2B5EF4-FFF2-40B4-BE49-F238E27FC236}">
                <a16:creationId xmlns:a16="http://schemas.microsoft.com/office/drawing/2014/main" id="{F92859D1-7D6C-23CF-3002-80C653242CFA}"/>
              </a:ext>
            </a:extLst>
          </p:cNvPr>
          <p:cNvSpPr/>
          <p:nvPr/>
        </p:nvSpPr>
        <p:spPr>
          <a:xfrm>
            <a:off x="2855640" y="2420888"/>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ED7C207E-2362-0656-87EC-6DE1A46BD591}"/>
              </a:ext>
            </a:extLst>
          </p:cNvPr>
          <p:cNvSpPr txBox="1"/>
          <p:nvPr/>
        </p:nvSpPr>
        <p:spPr>
          <a:xfrm>
            <a:off x="3705856" y="3753486"/>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15" name="Raute 14">
            <a:extLst>
              <a:ext uri="{FF2B5EF4-FFF2-40B4-BE49-F238E27FC236}">
                <a16:creationId xmlns:a16="http://schemas.microsoft.com/office/drawing/2014/main" id="{63656E3C-469B-5442-6708-FF6FE00A614A}"/>
              </a:ext>
            </a:extLst>
          </p:cNvPr>
          <p:cNvSpPr/>
          <p:nvPr/>
        </p:nvSpPr>
        <p:spPr>
          <a:xfrm>
            <a:off x="4079776" y="234888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D</a:t>
            </a:r>
          </a:p>
        </p:txBody>
      </p:sp>
      <p:sp>
        <p:nvSpPr>
          <p:cNvPr id="17" name="Raute 16">
            <a:extLst>
              <a:ext uri="{FF2B5EF4-FFF2-40B4-BE49-F238E27FC236}">
                <a16:creationId xmlns:a16="http://schemas.microsoft.com/office/drawing/2014/main" id="{BF293367-EA08-8EF8-EB13-C9DD27A11C15}"/>
              </a:ext>
            </a:extLst>
          </p:cNvPr>
          <p:cNvSpPr/>
          <p:nvPr/>
        </p:nvSpPr>
        <p:spPr>
          <a:xfrm>
            <a:off x="3863752" y="5085183"/>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E</a:t>
            </a:r>
          </a:p>
        </p:txBody>
      </p:sp>
      <p:sp>
        <p:nvSpPr>
          <p:cNvPr id="18" name="Textfeld 17">
            <a:extLst>
              <a:ext uri="{FF2B5EF4-FFF2-40B4-BE49-F238E27FC236}">
                <a16:creationId xmlns:a16="http://schemas.microsoft.com/office/drawing/2014/main" id="{97DDD7E7-319A-3859-3F6D-AE920E13A2C7}"/>
              </a:ext>
            </a:extLst>
          </p:cNvPr>
          <p:cNvSpPr txBox="1"/>
          <p:nvPr/>
        </p:nvSpPr>
        <p:spPr>
          <a:xfrm>
            <a:off x="448661" y="2556880"/>
            <a:ext cx="615553" cy="215123"/>
          </a:xfrm>
          <a:prstGeom prst="rect">
            <a:avLst/>
          </a:prstGeom>
          <a:noFill/>
        </p:spPr>
        <p:txBody>
          <a:bodyPr wrap="square" lIns="0" tIns="0" rIns="0" bIns="0" rtlCol="0">
            <a:spAutoFit/>
          </a:bodyPr>
          <a:lstStyle/>
          <a:p>
            <a:pPr algn="l">
              <a:lnSpc>
                <a:spcPct val="130000"/>
              </a:lnSpc>
            </a:pPr>
            <a:r>
              <a:rPr lang="de-DE" sz="1200"/>
              <a:t>Entry: 20</a:t>
            </a:r>
          </a:p>
        </p:txBody>
      </p:sp>
      <p:sp>
        <p:nvSpPr>
          <p:cNvPr id="19" name="Textfeld 18">
            <a:extLst>
              <a:ext uri="{FF2B5EF4-FFF2-40B4-BE49-F238E27FC236}">
                <a16:creationId xmlns:a16="http://schemas.microsoft.com/office/drawing/2014/main" id="{44E0405A-9A9E-4B84-49B2-66CC11ECBEB8}"/>
              </a:ext>
            </a:extLst>
          </p:cNvPr>
          <p:cNvSpPr txBox="1"/>
          <p:nvPr/>
        </p:nvSpPr>
        <p:spPr>
          <a:xfrm>
            <a:off x="1703512" y="2131580"/>
            <a:ext cx="615553" cy="215123"/>
          </a:xfrm>
          <a:prstGeom prst="rect">
            <a:avLst/>
          </a:prstGeom>
          <a:noFill/>
        </p:spPr>
        <p:txBody>
          <a:bodyPr wrap="square" lIns="0" tIns="0" rIns="0" bIns="0" rtlCol="0">
            <a:spAutoFit/>
          </a:bodyPr>
          <a:lstStyle/>
          <a:p>
            <a:pPr algn="l">
              <a:lnSpc>
                <a:spcPct val="130000"/>
              </a:lnSpc>
            </a:pPr>
            <a:r>
              <a:rPr lang="de-DE" sz="1200" dirty="0"/>
              <a:t>Entry: 10</a:t>
            </a:r>
          </a:p>
        </p:txBody>
      </p:sp>
      <p:sp>
        <p:nvSpPr>
          <p:cNvPr id="20" name="Textfeld 19">
            <a:extLst>
              <a:ext uri="{FF2B5EF4-FFF2-40B4-BE49-F238E27FC236}">
                <a16:creationId xmlns:a16="http://schemas.microsoft.com/office/drawing/2014/main" id="{DD8456E9-0400-7325-EEBD-86C0ED0AF678}"/>
              </a:ext>
            </a:extLst>
          </p:cNvPr>
          <p:cNvSpPr txBox="1"/>
          <p:nvPr/>
        </p:nvSpPr>
        <p:spPr>
          <a:xfrm>
            <a:off x="407368" y="4951831"/>
            <a:ext cx="512961" cy="215123"/>
          </a:xfrm>
          <a:prstGeom prst="rect">
            <a:avLst/>
          </a:prstGeom>
          <a:noFill/>
        </p:spPr>
        <p:txBody>
          <a:bodyPr wrap="square" lIns="0" tIns="0" rIns="0" bIns="0" rtlCol="0">
            <a:spAutoFit/>
          </a:bodyPr>
          <a:lstStyle/>
          <a:p>
            <a:pPr algn="l">
              <a:lnSpc>
                <a:spcPct val="130000"/>
              </a:lnSpc>
            </a:pPr>
            <a:r>
              <a:rPr lang="de-DE" sz="1200"/>
              <a:t>Exit: 30</a:t>
            </a:r>
          </a:p>
        </p:txBody>
      </p:sp>
      <p:sp>
        <p:nvSpPr>
          <p:cNvPr id="21" name="Textfeld 20">
            <a:extLst>
              <a:ext uri="{FF2B5EF4-FFF2-40B4-BE49-F238E27FC236}">
                <a16:creationId xmlns:a16="http://schemas.microsoft.com/office/drawing/2014/main" id="{E3774540-D5DD-8D20-C74C-AD047B056663}"/>
              </a:ext>
            </a:extLst>
          </p:cNvPr>
          <p:cNvSpPr txBox="1"/>
          <p:nvPr/>
        </p:nvSpPr>
        <p:spPr>
          <a:xfrm>
            <a:off x="3894217" y="2098654"/>
            <a:ext cx="700513" cy="215123"/>
          </a:xfrm>
          <a:prstGeom prst="rect">
            <a:avLst/>
          </a:prstGeom>
          <a:noFill/>
        </p:spPr>
        <p:txBody>
          <a:bodyPr wrap="square" lIns="0" tIns="0" rIns="0" bIns="0" rtlCol="0">
            <a:spAutoFit/>
          </a:bodyPr>
          <a:lstStyle/>
          <a:p>
            <a:pPr algn="l">
              <a:lnSpc>
                <a:spcPct val="130000"/>
              </a:lnSpc>
            </a:pPr>
            <a:r>
              <a:rPr lang="de-DE" sz="1200" dirty="0"/>
              <a:t>Entry: 100</a:t>
            </a:r>
          </a:p>
        </p:txBody>
      </p:sp>
      <p:sp>
        <p:nvSpPr>
          <p:cNvPr id="22" name="Textfeld 21">
            <a:extLst>
              <a:ext uri="{FF2B5EF4-FFF2-40B4-BE49-F238E27FC236}">
                <a16:creationId xmlns:a16="http://schemas.microsoft.com/office/drawing/2014/main" id="{AB2C4162-55E7-DC07-C7F1-965CB084E8C8}"/>
              </a:ext>
            </a:extLst>
          </p:cNvPr>
          <p:cNvSpPr txBox="1"/>
          <p:nvPr/>
        </p:nvSpPr>
        <p:spPr>
          <a:xfrm>
            <a:off x="3765167" y="5583815"/>
            <a:ext cx="597921" cy="215123"/>
          </a:xfrm>
          <a:prstGeom prst="rect">
            <a:avLst/>
          </a:prstGeom>
          <a:noFill/>
        </p:spPr>
        <p:txBody>
          <a:bodyPr wrap="none" lIns="0" tIns="0" rIns="0" bIns="0" rtlCol="0">
            <a:spAutoFit/>
          </a:bodyPr>
          <a:lstStyle/>
          <a:p>
            <a:pPr algn="l">
              <a:lnSpc>
                <a:spcPct val="130000"/>
              </a:lnSpc>
            </a:pPr>
            <a:r>
              <a:rPr lang="de-DE" sz="1200" dirty="0"/>
              <a:t>Exit: 100</a:t>
            </a:r>
          </a:p>
        </p:txBody>
      </p:sp>
      <p:sp>
        <p:nvSpPr>
          <p:cNvPr id="24" name="Inhaltsplatzhalter 4">
            <a:extLst>
              <a:ext uri="{FF2B5EF4-FFF2-40B4-BE49-F238E27FC236}">
                <a16:creationId xmlns:a16="http://schemas.microsoft.com/office/drawing/2014/main" id="{F89358D5-A797-3B89-8EFC-C31E042EBEE0}"/>
              </a:ext>
            </a:extLst>
          </p:cNvPr>
          <p:cNvSpPr>
            <a:spLocks noGrp="1"/>
          </p:cNvSpPr>
          <p:nvPr>
            <p:ph sz="quarter" idx="13"/>
          </p:nvPr>
        </p:nvSpPr>
        <p:spPr>
          <a:xfrm>
            <a:off x="7733722" y="1700213"/>
            <a:ext cx="3905828" cy="4464000"/>
          </a:xfrm>
        </p:spPr>
        <p:txBody>
          <a:bodyPr/>
          <a:lstStyle/>
          <a:p>
            <a:pPr lvl="3"/>
            <a:r>
              <a:rPr lang="de-DE" sz="1000" dirty="0"/>
              <a:t>Fall (Basis: BNetzA-Darstellung zu Option 1)</a:t>
            </a:r>
          </a:p>
          <a:p>
            <a:pPr lvl="4"/>
            <a:r>
              <a:rPr lang="de-DE" sz="1000" dirty="0"/>
              <a:t>Keine physische Verbindung zwischen den Clustern</a:t>
            </a:r>
            <a:br>
              <a:rPr lang="de-DE" sz="1000" dirty="0"/>
            </a:br>
            <a:r>
              <a:rPr lang="de-DE" sz="1000" dirty="0">
                <a:sym typeface="Wingdings" panose="05000000000000000000" pitchFamily="2" charset="2"/>
              </a:rPr>
              <a:t> keine übergreifende Nutzung möglich</a:t>
            </a:r>
          </a:p>
          <a:p>
            <a:pPr lvl="4"/>
            <a:r>
              <a:rPr lang="de-DE" sz="1000" dirty="0">
                <a:sym typeface="Wingdings" panose="05000000000000000000" pitchFamily="2" charset="2"/>
              </a:rPr>
              <a:t>Belieferung Exit C durch </a:t>
            </a:r>
            <a:r>
              <a:rPr lang="de-DE" sz="1000" dirty="0" err="1">
                <a:sym typeface="Wingdings" panose="05000000000000000000" pitchFamily="2" charset="2"/>
              </a:rPr>
              <a:t>Entrys</a:t>
            </a:r>
            <a:r>
              <a:rPr lang="de-DE" sz="1000" dirty="0">
                <a:sym typeface="Wingdings" panose="05000000000000000000" pitchFamily="2" charset="2"/>
              </a:rPr>
              <a:t> A und B</a:t>
            </a:r>
          </a:p>
          <a:p>
            <a:pPr lvl="4"/>
            <a:r>
              <a:rPr lang="de-DE" sz="1000" dirty="0">
                <a:sym typeface="Wingdings" panose="05000000000000000000" pitchFamily="2" charset="2"/>
              </a:rPr>
              <a:t>Belieferung Exit E durch Entry D</a:t>
            </a:r>
          </a:p>
          <a:p>
            <a:pPr lvl="4"/>
            <a:r>
              <a:rPr lang="de-DE" sz="1000" dirty="0">
                <a:sym typeface="Wingdings" panose="05000000000000000000" pitchFamily="2" charset="2"/>
              </a:rPr>
              <a:t>Belieferung Exit G und H durch Entry F</a:t>
            </a:r>
          </a:p>
          <a:p>
            <a:pPr lvl="4"/>
            <a:r>
              <a:rPr lang="de-DE" sz="1000" dirty="0">
                <a:sym typeface="Wingdings" panose="05000000000000000000" pitchFamily="2" charset="2"/>
              </a:rPr>
              <a:t>Zur Vereinfachung nur ein TK, der auch BKV ist</a:t>
            </a:r>
          </a:p>
          <a:p>
            <a:pPr lvl="4"/>
            <a:endParaRPr lang="de-DE" sz="1000" dirty="0">
              <a:sym typeface="Wingdings" panose="05000000000000000000" pitchFamily="2" charset="2"/>
            </a:endParaRPr>
          </a:p>
          <a:p>
            <a:pPr lvl="3"/>
            <a:r>
              <a:rPr lang="de-DE" sz="1000" dirty="0">
                <a:sym typeface="Wingdings" panose="05000000000000000000" pitchFamily="2" charset="2"/>
              </a:rPr>
              <a:t>BK-Abbildung</a:t>
            </a:r>
          </a:p>
          <a:p>
            <a:pPr lvl="4"/>
            <a:r>
              <a:rPr lang="de-DE" sz="1000" dirty="0"/>
              <a:t>Prüfung durch WNB, dass in BK 1xx (E/E-System 1) nur A, B und C, in BK 2xx (E/E-System 2) nur D und E sowie in BK 3xx (E/E-System 3) nur F, G und H eingebracht werden können</a:t>
            </a:r>
          </a:p>
          <a:p>
            <a:pPr lvl="4"/>
            <a:endParaRPr lang="de-DE" sz="1000" dirty="0"/>
          </a:p>
          <a:p>
            <a:pPr lvl="3"/>
            <a:endParaRPr lang="de-DE" sz="1000" dirty="0"/>
          </a:p>
          <a:p>
            <a:pPr lvl="3"/>
            <a:endParaRPr lang="de-DE" sz="1000" dirty="0"/>
          </a:p>
          <a:p>
            <a:pPr lvl="3"/>
            <a:endParaRPr lang="de-DE" sz="1000" dirty="0"/>
          </a:p>
          <a:p>
            <a:pPr lvl="3"/>
            <a:endParaRPr lang="de-DE" sz="1000" dirty="0"/>
          </a:p>
          <a:p>
            <a:pPr lvl="3"/>
            <a:endParaRPr lang="de-DE" sz="1000" dirty="0"/>
          </a:p>
          <a:p>
            <a:pPr lvl="3"/>
            <a:endParaRPr lang="de-DE" sz="1000" dirty="0"/>
          </a:p>
          <a:p>
            <a:pPr lvl="3"/>
            <a:r>
              <a:rPr lang="de-DE" sz="1000" dirty="0"/>
              <a:t>Nutzung innerhalb der E/E-Systeme ohne Besonderheiten</a:t>
            </a:r>
          </a:p>
        </p:txBody>
      </p:sp>
      <p:sp>
        <p:nvSpPr>
          <p:cNvPr id="27" name="Textfeld 26">
            <a:extLst>
              <a:ext uri="{FF2B5EF4-FFF2-40B4-BE49-F238E27FC236}">
                <a16:creationId xmlns:a16="http://schemas.microsoft.com/office/drawing/2014/main" id="{FDCB9E1B-EEE9-ECCA-1F3E-28D432021B5C}"/>
              </a:ext>
            </a:extLst>
          </p:cNvPr>
          <p:cNvSpPr txBox="1"/>
          <p:nvPr/>
        </p:nvSpPr>
        <p:spPr>
          <a:xfrm>
            <a:off x="1117532" y="1439193"/>
            <a:ext cx="940963" cy="455189"/>
          </a:xfrm>
          <a:prstGeom prst="rect">
            <a:avLst/>
          </a:prstGeom>
          <a:noFill/>
        </p:spPr>
        <p:txBody>
          <a:bodyPr wrap="square" lIns="0" tIns="0" rIns="0" bIns="0" rtlCol="0">
            <a:spAutoFit/>
          </a:bodyPr>
          <a:lstStyle/>
          <a:p>
            <a:pPr algn="ctr">
              <a:lnSpc>
                <a:spcPct val="130000"/>
              </a:lnSpc>
            </a:pPr>
            <a:r>
              <a:rPr lang="de-DE" sz="1200" dirty="0"/>
              <a:t>E/E-System 1</a:t>
            </a:r>
            <a:br>
              <a:rPr lang="de-DE" sz="1200" dirty="0"/>
            </a:br>
            <a:r>
              <a:rPr lang="de-DE" sz="1200" dirty="0"/>
              <a:t>Cluster 1</a:t>
            </a:r>
          </a:p>
        </p:txBody>
      </p:sp>
      <p:sp>
        <p:nvSpPr>
          <p:cNvPr id="28" name="Textfeld 27">
            <a:extLst>
              <a:ext uri="{FF2B5EF4-FFF2-40B4-BE49-F238E27FC236}">
                <a16:creationId xmlns:a16="http://schemas.microsoft.com/office/drawing/2014/main" id="{2C6E3206-FAB6-7045-0058-5A5BE7C1AB44}"/>
              </a:ext>
            </a:extLst>
          </p:cNvPr>
          <p:cNvSpPr txBox="1"/>
          <p:nvPr/>
        </p:nvSpPr>
        <p:spPr>
          <a:xfrm>
            <a:off x="3282829" y="1439192"/>
            <a:ext cx="940963" cy="455189"/>
          </a:xfrm>
          <a:prstGeom prst="rect">
            <a:avLst/>
          </a:prstGeom>
          <a:noFill/>
        </p:spPr>
        <p:txBody>
          <a:bodyPr wrap="square" lIns="0" tIns="0" rIns="0" bIns="0" rtlCol="0">
            <a:spAutoFit/>
          </a:bodyPr>
          <a:lstStyle/>
          <a:p>
            <a:pPr algn="ctr">
              <a:lnSpc>
                <a:spcPct val="130000"/>
              </a:lnSpc>
            </a:pPr>
            <a:r>
              <a:rPr lang="de-DE" sz="1200" dirty="0"/>
              <a:t>E/E-System 2</a:t>
            </a:r>
            <a:br>
              <a:rPr lang="de-DE" sz="1200" dirty="0"/>
            </a:br>
            <a:r>
              <a:rPr lang="de-DE" sz="1200" dirty="0"/>
              <a:t>Cluster 2</a:t>
            </a:r>
          </a:p>
        </p:txBody>
      </p:sp>
      <p:sp>
        <p:nvSpPr>
          <p:cNvPr id="29" name="Ellipse 28">
            <a:extLst>
              <a:ext uri="{FF2B5EF4-FFF2-40B4-BE49-F238E27FC236}">
                <a16:creationId xmlns:a16="http://schemas.microsoft.com/office/drawing/2014/main" id="{ACEA3DF5-3A80-5321-9244-045DD439F9A5}"/>
              </a:ext>
            </a:extLst>
          </p:cNvPr>
          <p:cNvSpPr/>
          <p:nvPr/>
        </p:nvSpPr>
        <p:spPr>
          <a:xfrm>
            <a:off x="5107721" y="2438155"/>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a:extLst>
              <a:ext uri="{FF2B5EF4-FFF2-40B4-BE49-F238E27FC236}">
                <a16:creationId xmlns:a16="http://schemas.microsoft.com/office/drawing/2014/main" id="{4D41CE64-4A9D-DE72-452E-E2E603F0201D}"/>
              </a:ext>
            </a:extLst>
          </p:cNvPr>
          <p:cNvSpPr txBox="1"/>
          <p:nvPr/>
        </p:nvSpPr>
        <p:spPr>
          <a:xfrm>
            <a:off x="5957937" y="3770753"/>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31" name="Raute 30">
            <a:extLst>
              <a:ext uri="{FF2B5EF4-FFF2-40B4-BE49-F238E27FC236}">
                <a16:creationId xmlns:a16="http://schemas.microsoft.com/office/drawing/2014/main" id="{56C02BB6-1A8F-EBD9-E396-D56D3E6686D6}"/>
              </a:ext>
            </a:extLst>
          </p:cNvPr>
          <p:cNvSpPr/>
          <p:nvPr/>
        </p:nvSpPr>
        <p:spPr>
          <a:xfrm>
            <a:off x="6331857" y="2366147"/>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F</a:t>
            </a:r>
          </a:p>
        </p:txBody>
      </p:sp>
      <p:sp>
        <p:nvSpPr>
          <p:cNvPr id="32" name="Raute 31">
            <a:extLst>
              <a:ext uri="{FF2B5EF4-FFF2-40B4-BE49-F238E27FC236}">
                <a16:creationId xmlns:a16="http://schemas.microsoft.com/office/drawing/2014/main" id="{96421A8D-76EE-FE1A-F589-20401C3386BB}"/>
              </a:ext>
            </a:extLst>
          </p:cNvPr>
          <p:cNvSpPr/>
          <p:nvPr/>
        </p:nvSpPr>
        <p:spPr>
          <a:xfrm>
            <a:off x="6115833" y="510245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G</a:t>
            </a:r>
          </a:p>
        </p:txBody>
      </p:sp>
      <p:sp>
        <p:nvSpPr>
          <p:cNvPr id="33" name="Textfeld 32">
            <a:extLst>
              <a:ext uri="{FF2B5EF4-FFF2-40B4-BE49-F238E27FC236}">
                <a16:creationId xmlns:a16="http://schemas.microsoft.com/office/drawing/2014/main" id="{DCD3BAC6-97BC-B5F7-177B-754B41018B3A}"/>
              </a:ext>
            </a:extLst>
          </p:cNvPr>
          <p:cNvSpPr txBox="1"/>
          <p:nvPr/>
        </p:nvSpPr>
        <p:spPr>
          <a:xfrm>
            <a:off x="6146298" y="2115921"/>
            <a:ext cx="700513" cy="215123"/>
          </a:xfrm>
          <a:prstGeom prst="rect">
            <a:avLst/>
          </a:prstGeom>
          <a:noFill/>
        </p:spPr>
        <p:txBody>
          <a:bodyPr wrap="square" lIns="0" tIns="0" rIns="0" bIns="0" rtlCol="0">
            <a:spAutoFit/>
          </a:bodyPr>
          <a:lstStyle/>
          <a:p>
            <a:pPr algn="l">
              <a:lnSpc>
                <a:spcPct val="130000"/>
              </a:lnSpc>
            </a:pPr>
            <a:r>
              <a:rPr lang="de-DE" sz="1200" dirty="0"/>
              <a:t>Entry: 200</a:t>
            </a:r>
          </a:p>
        </p:txBody>
      </p:sp>
      <p:sp>
        <p:nvSpPr>
          <p:cNvPr id="34" name="Textfeld 33">
            <a:extLst>
              <a:ext uri="{FF2B5EF4-FFF2-40B4-BE49-F238E27FC236}">
                <a16:creationId xmlns:a16="http://schemas.microsoft.com/office/drawing/2014/main" id="{7C3E1912-8F40-9D19-1CFD-1F40F2A632A4}"/>
              </a:ext>
            </a:extLst>
          </p:cNvPr>
          <p:cNvSpPr txBox="1"/>
          <p:nvPr/>
        </p:nvSpPr>
        <p:spPr>
          <a:xfrm>
            <a:off x="6017248" y="5601082"/>
            <a:ext cx="597921" cy="215123"/>
          </a:xfrm>
          <a:prstGeom prst="rect">
            <a:avLst/>
          </a:prstGeom>
          <a:noFill/>
        </p:spPr>
        <p:txBody>
          <a:bodyPr wrap="none" lIns="0" tIns="0" rIns="0" bIns="0" rtlCol="0">
            <a:spAutoFit/>
          </a:bodyPr>
          <a:lstStyle/>
          <a:p>
            <a:pPr algn="l">
              <a:lnSpc>
                <a:spcPct val="130000"/>
              </a:lnSpc>
            </a:pPr>
            <a:r>
              <a:rPr lang="de-DE" sz="1200"/>
              <a:t>Exit: 100</a:t>
            </a:r>
          </a:p>
        </p:txBody>
      </p:sp>
      <p:sp>
        <p:nvSpPr>
          <p:cNvPr id="35" name="Textfeld 34">
            <a:extLst>
              <a:ext uri="{FF2B5EF4-FFF2-40B4-BE49-F238E27FC236}">
                <a16:creationId xmlns:a16="http://schemas.microsoft.com/office/drawing/2014/main" id="{EB800337-0DA1-B7A0-68E9-CF89741FE8AC}"/>
              </a:ext>
            </a:extLst>
          </p:cNvPr>
          <p:cNvSpPr txBox="1"/>
          <p:nvPr/>
        </p:nvSpPr>
        <p:spPr>
          <a:xfrm>
            <a:off x="5534910" y="1456459"/>
            <a:ext cx="940963" cy="455189"/>
          </a:xfrm>
          <a:prstGeom prst="rect">
            <a:avLst/>
          </a:prstGeom>
          <a:noFill/>
        </p:spPr>
        <p:txBody>
          <a:bodyPr wrap="square" lIns="0" tIns="0" rIns="0" bIns="0" rtlCol="0">
            <a:spAutoFit/>
          </a:bodyPr>
          <a:lstStyle/>
          <a:p>
            <a:pPr algn="ctr">
              <a:lnSpc>
                <a:spcPct val="130000"/>
              </a:lnSpc>
            </a:pPr>
            <a:r>
              <a:rPr lang="de-DE" sz="1200" dirty="0"/>
              <a:t>E/E-System 3</a:t>
            </a:r>
            <a:br>
              <a:rPr lang="de-DE" sz="1200" dirty="0"/>
            </a:br>
            <a:r>
              <a:rPr lang="de-DE" sz="1200" dirty="0"/>
              <a:t>Cluster 3</a:t>
            </a:r>
          </a:p>
        </p:txBody>
      </p:sp>
      <p:sp>
        <p:nvSpPr>
          <p:cNvPr id="36" name="Raute 35">
            <a:extLst>
              <a:ext uri="{FF2B5EF4-FFF2-40B4-BE49-F238E27FC236}">
                <a16:creationId xmlns:a16="http://schemas.microsoft.com/office/drawing/2014/main" id="{26FD709C-CE3B-F88A-0020-640F5B633EAB}"/>
              </a:ext>
            </a:extLst>
          </p:cNvPr>
          <p:cNvSpPr/>
          <p:nvPr/>
        </p:nvSpPr>
        <p:spPr>
          <a:xfrm>
            <a:off x="6747669" y="4735807"/>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H</a:t>
            </a:r>
          </a:p>
        </p:txBody>
      </p:sp>
      <p:sp>
        <p:nvSpPr>
          <p:cNvPr id="37" name="Textfeld 36">
            <a:extLst>
              <a:ext uri="{FF2B5EF4-FFF2-40B4-BE49-F238E27FC236}">
                <a16:creationId xmlns:a16="http://schemas.microsoft.com/office/drawing/2014/main" id="{83B57ED0-187C-3EC5-882A-C793533BF742}"/>
              </a:ext>
            </a:extLst>
          </p:cNvPr>
          <p:cNvSpPr txBox="1"/>
          <p:nvPr/>
        </p:nvSpPr>
        <p:spPr>
          <a:xfrm>
            <a:off x="6781778" y="5137094"/>
            <a:ext cx="597921" cy="215123"/>
          </a:xfrm>
          <a:prstGeom prst="rect">
            <a:avLst/>
          </a:prstGeom>
          <a:noFill/>
        </p:spPr>
        <p:txBody>
          <a:bodyPr wrap="none" lIns="0" tIns="0" rIns="0" bIns="0" rtlCol="0">
            <a:spAutoFit/>
          </a:bodyPr>
          <a:lstStyle/>
          <a:p>
            <a:pPr algn="l">
              <a:lnSpc>
                <a:spcPct val="130000"/>
              </a:lnSpc>
            </a:pPr>
            <a:r>
              <a:rPr lang="de-DE" sz="1200"/>
              <a:t>Exit: 100</a:t>
            </a:r>
          </a:p>
        </p:txBody>
      </p:sp>
      <p:graphicFrame>
        <p:nvGraphicFramePr>
          <p:cNvPr id="14" name="Tabelle 13">
            <a:extLst>
              <a:ext uri="{FF2B5EF4-FFF2-40B4-BE49-F238E27FC236}">
                <a16:creationId xmlns:a16="http://schemas.microsoft.com/office/drawing/2014/main" id="{5262C54F-973B-6E6C-7200-E3B693082E62}"/>
              </a:ext>
            </a:extLst>
          </p:cNvPr>
          <p:cNvGraphicFramePr>
            <a:graphicFrameLocks noGrp="1"/>
          </p:cNvGraphicFramePr>
          <p:nvPr>
            <p:extLst>
              <p:ext uri="{D42A27DB-BD31-4B8C-83A1-F6EECF244321}">
                <p14:modId xmlns:p14="http://schemas.microsoft.com/office/powerpoint/2010/main" val="2624629083"/>
              </p:ext>
            </p:extLst>
          </p:nvPr>
        </p:nvGraphicFramePr>
        <p:xfrm>
          <a:off x="8010783" y="4410186"/>
          <a:ext cx="3506618" cy="975360"/>
        </p:xfrm>
        <a:graphic>
          <a:graphicData uri="http://schemas.openxmlformats.org/drawingml/2006/table">
            <a:tbl>
              <a:tblPr firstRow="1" bandRow="1">
                <a:tableStyleId>{8A107856-5554-42FB-B03E-39F5DBC370BA}</a:tableStyleId>
              </a:tblPr>
              <a:tblGrid>
                <a:gridCol w="803040">
                  <a:extLst>
                    <a:ext uri="{9D8B030D-6E8A-4147-A177-3AD203B41FA5}">
                      <a16:colId xmlns:a16="http://schemas.microsoft.com/office/drawing/2014/main" val="635064244"/>
                    </a:ext>
                  </a:extLst>
                </a:gridCol>
                <a:gridCol w="356739">
                  <a:extLst>
                    <a:ext uri="{9D8B030D-6E8A-4147-A177-3AD203B41FA5}">
                      <a16:colId xmlns:a16="http://schemas.microsoft.com/office/drawing/2014/main" val="250727937"/>
                    </a:ext>
                  </a:extLst>
                </a:gridCol>
                <a:gridCol w="646430">
                  <a:extLst>
                    <a:ext uri="{9D8B030D-6E8A-4147-A177-3AD203B41FA5}">
                      <a16:colId xmlns:a16="http://schemas.microsoft.com/office/drawing/2014/main" val="2546616921"/>
                    </a:ext>
                  </a:extLst>
                </a:gridCol>
                <a:gridCol w="427355">
                  <a:extLst>
                    <a:ext uri="{9D8B030D-6E8A-4147-A177-3AD203B41FA5}">
                      <a16:colId xmlns:a16="http://schemas.microsoft.com/office/drawing/2014/main" val="793941767"/>
                    </a:ext>
                  </a:extLst>
                </a:gridCol>
                <a:gridCol w="636502">
                  <a:extLst>
                    <a:ext uri="{9D8B030D-6E8A-4147-A177-3AD203B41FA5}">
                      <a16:colId xmlns:a16="http://schemas.microsoft.com/office/drawing/2014/main" val="3972815174"/>
                    </a:ext>
                  </a:extLst>
                </a:gridCol>
                <a:gridCol w="636552">
                  <a:extLst>
                    <a:ext uri="{9D8B030D-6E8A-4147-A177-3AD203B41FA5}">
                      <a16:colId xmlns:a16="http://schemas.microsoft.com/office/drawing/2014/main" val="872192299"/>
                    </a:ext>
                  </a:extLst>
                </a:gridCol>
              </a:tblGrid>
              <a:tr h="169297">
                <a:tc>
                  <a:txBody>
                    <a:bodyPr/>
                    <a:lstStyle/>
                    <a:p>
                      <a:r>
                        <a:rPr lang="de-DE" sz="1000"/>
                        <a:t>BK 101</a:t>
                      </a:r>
                    </a:p>
                  </a:txBody>
                  <a:tcPr/>
                </a:tc>
                <a:tc>
                  <a:txBody>
                    <a:bodyPr/>
                    <a:lstStyle/>
                    <a:p>
                      <a:endParaRPr lang="de-DE" sz="1000"/>
                    </a:p>
                  </a:txBody>
                  <a:tcPr/>
                </a:tc>
                <a:tc>
                  <a:txBody>
                    <a:bodyPr/>
                    <a:lstStyle/>
                    <a:p>
                      <a:r>
                        <a:rPr lang="de-DE" sz="1000"/>
                        <a:t>BK 201</a:t>
                      </a:r>
                    </a:p>
                  </a:txBody>
                  <a:tcPr/>
                </a:tc>
                <a:tc>
                  <a:txBody>
                    <a:bodyPr/>
                    <a:lstStyle/>
                    <a:p>
                      <a:endParaRPr lang="de-DE" sz="1000"/>
                    </a:p>
                  </a:txBody>
                  <a:tcPr/>
                </a:tc>
                <a:tc>
                  <a:txBody>
                    <a:bodyPr/>
                    <a:lstStyle/>
                    <a:p>
                      <a:r>
                        <a:rPr lang="de-DE" sz="1000"/>
                        <a:t>BK 301</a:t>
                      </a:r>
                    </a:p>
                  </a:txBody>
                  <a:tcPr/>
                </a:tc>
                <a:tc>
                  <a:txBody>
                    <a:bodyPr/>
                    <a:lstStyle/>
                    <a:p>
                      <a:endParaRPr lang="de-DE" sz="1000"/>
                    </a:p>
                  </a:txBody>
                  <a:tcPr/>
                </a:tc>
                <a:extLst>
                  <a:ext uri="{0D108BD9-81ED-4DB2-BD59-A6C34878D82A}">
                    <a16:rowId xmlns:a16="http://schemas.microsoft.com/office/drawing/2014/main" val="3961275468"/>
                  </a:ext>
                </a:extLst>
              </a:tr>
              <a:tr h="169297">
                <a:tc>
                  <a:txBody>
                    <a:bodyPr/>
                    <a:lstStyle/>
                    <a:p>
                      <a:r>
                        <a:rPr lang="de-DE" sz="1000"/>
                        <a:t>Entry A</a:t>
                      </a:r>
                    </a:p>
                  </a:txBody>
                  <a:tcPr/>
                </a:tc>
                <a:tc>
                  <a:txBody>
                    <a:bodyPr/>
                    <a:lstStyle/>
                    <a:p>
                      <a:r>
                        <a:rPr lang="de-DE" sz="1000"/>
                        <a:t>20</a:t>
                      </a:r>
                    </a:p>
                  </a:txBody>
                  <a:tcPr/>
                </a:tc>
                <a:tc>
                  <a:txBody>
                    <a:bodyPr/>
                    <a:lstStyle/>
                    <a:p>
                      <a:r>
                        <a:rPr lang="de-DE" sz="1000"/>
                        <a:t>Entry D</a:t>
                      </a:r>
                    </a:p>
                  </a:txBody>
                  <a:tcPr/>
                </a:tc>
                <a:tc>
                  <a:txBody>
                    <a:bodyPr/>
                    <a:lstStyle/>
                    <a:p>
                      <a:r>
                        <a:rPr lang="de-DE" sz="1000" dirty="0"/>
                        <a:t>100</a:t>
                      </a:r>
                    </a:p>
                  </a:txBody>
                  <a:tcPr/>
                </a:tc>
                <a:tc>
                  <a:txBody>
                    <a:bodyPr/>
                    <a:lstStyle/>
                    <a:p>
                      <a:r>
                        <a:rPr lang="de-DE" sz="1000"/>
                        <a:t>Entry F</a:t>
                      </a:r>
                    </a:p>
                  </a:txBody>
                  <a:tcPr/>
                </a:tc>
                <a:tc>
                  <a:txBody>
                    <a:bodyPr/>
                    <a:lstStyle/>
                    <a:p>
                      <a:r>
                        <a:rPr lang="de-DE" sz="1000"/>
                        <a:t>200</a:t>
                      </a:r>
                    </a:p>
                  </a:txBody>
                  <a:tcPr/>
                </a:tc>
                <a:extLst>
                  <a:ext uri="{0D108BD9-81ED-4DB2-BD59-A6C34878D82A}">
                    <a16:rowId xmlns:a16="http://schemas.microsoft.com/office/drawing/2014/main" val="1307497678"/>
                  </a:ext>
                </a:extLst>
              </a:tr>
              <a:tr h="169297">
                <a:tc>
                  <a:txBody>
                    <a:bodyPr/>
                    <a:lstStyle/>
                    <a:p>
                      <a:r>
                        <a:rPr lang="de-DE" sz="1000"/>
                        <a:t>Entry B</a:t>
                      </a:r>
                    </a:p>
                  </a:txBody>
                  <a:tcPr/>
                </a:tc>
                <a:tc>
                  <a:txBody>
                    <a:bodyPr/>
                    <a:lstStyle/>
                    <a:p>
                      <a:r>
                        <a:rPr lang="de-DE" sz="1000"/>
                        <a:t>10</a:t>
                      </a:r>
                    </a:p>
                  </a:txBody>
                  <a:tcPr/>
                </a:tc>
                <a:tc>
                  <a:txBody>
                    <a:bodyPr/>
                    <a:lstStyle/>
                    <a:p>
                      <a:r>
                        <a:rPr lang="de-DE" sz="1000"/>
                        <a:t>Exit E</a:t>
                      </a:r>
                    </a:p>
                  </a:txBody>
                  <a:tcPr/>
                </a:tc>
                <a:tc>
                  <a:txBody>
                    <a:bodyPr/>
                    <a:lstStyle/>
                    <a:p>
                      <a:r>
                        <a:rPr lang="de-DE" sz="1000" dirty="0"/>
                        <a:t>100</a:t>
                      </a:r>
                    </a:p>
                  </a:txBody>
                  <a:tcPr/>
                </a:tc>
                <a:tc>
                  <a:txBody>
                    <a:bodyPr/>
                    <a:lstStyle/>
                    <a:p>
                      <a:r>
                        <a:rPr lang="de-DE" sz="1000"/>
                        <a:t>Exit G</a:t>
                      </a:r>
                    </a:p>
                  </a:txBody>
                  <a:tcPr/>
                </a:tc>
                <a:tc>
                  <a:txBody>
                    <a:bodyPr/>
                    <a:lstStyle/>
                    <a:p>
                      <a:r>
                        <a:rPr lang="de-DE" sz="1000"/>
                        <a:t>100</a:t>
                      </a:r>
                    </a:p>
                  </a:txBody>
                  <a:tcPr/>
                </a:tc>
                <a:extLst>
                  <a:ext uri="{0D108BD9-81ED-4DB2-BD59-A6C34878D82A}">
                    <a16:rowId xmlns:a16="http://schemas.microsoft.com/office/drawing/2014/main" val="26248559"/>
                  </a:ext>
                </a:extLst>
              </a:tr>
              <a:tr h="169297">
                <a:tc>
                  <a:txBody>
                    <a:bodyPr/>
                    <a:lstStyle/>
                    <a:p>
                      <a:r>
                        <a:rPr lang="de-DE" sz="1000"/>
                        <a:t>Exit C</a:t>
                      </a:r>
                    </a:p>
                  </a:txBody>
                  <a:tcPr/>
                </a:tc>
                <a:tc>
                  <a:txBody>
                    <a:bodyPr/>
                    <a:lstStyle/>
                    <a:p>
                      <a:r>
                        <a:rPr lang="de-DE" sz="1000"/>
                        <a:t>30</a:t>
                      </a:r>
                    </a:p>
                  </a:txBody>
                  <a:tcPr/>
                </a:tc>
                <a:tc>
                  <a:txBody>
                    <a:bodyPr/>
                    <a:lstStyle/>
                    <a:p>
                      <a:endParaRPr lang="de-DE" sz="1000"/>
                    </a:p>
                  </a:txBody>
                  <a:tcPr/>
                </a:tc>
                <a:tc>
                  <a:txBody>
                    <a:bodyPr/>
                    <a:lstStyle/>
                    <a:p>
                      <a:endParaRPr lang="de-DE" sz="1000"/>
                    </a:p>
                  </a:txBody>
                  <a:tcPr/>
                </a:tc>
                <a:tc>
                  <a:txBody>
                    <a:bodyPr/>
                    <a:lstStyle/>
                    <a:p>
                      <a:r>
                        <a:rPr lang="de-DE" sz="1000"/>
                        <a:t>Exit H</a:t>
                      </a:r>
                    </a:p>
                  </a:txBody>
                  <a:tcPr/>
                </a:tc>
                <a:tc>
                  <a:txBody>
                    <a:bodyPr/>
                    <a:lstStyle/>
                    <a:p>
                      <a:r>
                        <a:rPr lang="de-DE" sz="1000" dirty="0"/>
                        <a:t>100</a:t>
                      </a:r>
                    </a:p>
                  </a:txBody>
                  <a:tcPr/>
                </a:tc>
                <a:extLst>
                  <a:ext uri="{0D108BD9-81ED-4DB2-BD59-A6C34878D82A}">
                    <a16:rowId xmlns:a16="http://schemas.microsoft.com/office/drawing/2014/main" val="1095996026"/>
                  </a:ext>
                </a:extLst>
              </a:tr>
            </a:tbl>
          </a:graphicData>
        </a:graphic>
      </p:graphicFrame>
    </p:spTree>
    <p:extLst>
      <p:ext uri="{BB962C8B-B14F-4D97-AF65-F5344CB8AC3E}">
        <p14:creationId xmlns:p14="http://schemas.microsoft.com/office/powerpoint/2010/main" val="299978545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56966-179F-79DC-3102-2D28382D161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0104A7-927A-3D92-62B9-42DC90916187}"/>
              </a:ext>
            </a:extLst>
          </p:cNvPr>
          <p:cNvSpPr>
            <a:spLocks noGrp="1"/>
          </p:cNvSpPr>
          <p:nvPr>
            <p:ph type="title"/>
          </p:nvPr>
        </p:nvSpPr>
        <p:spPr/>
        <p:txBody>
          <a:bodyPr/>
          <a:lstStyle/>
          <a:p>
            <a:r>
              <a:rPr lang="de-DE" b="1" u="sng" dirty="0">
                <a:solidFill>
                  <a:schemeClr val="tx1"/>
                </a:solidFill>
              </a:rPr>
              <a:t>Clusterübergreifende Bilanzierung </a:t>
            </a:r>
            <a:br>
              <a:rPr lang="de-DE" b="1" u="sng" dirty="0">
                <a:solidFill>
                  <a:schemeClr val="tx1"/>
                </a:solidFill>
              </a:rPr>
            </a:br>
            <a:r>
              <a:rPr lang="de-DE" b="0" u="none" dirty="0">
                <a:solidFill>
                  <a:schemeClr val="tx1"/>
                </a:solidFill>
              </a:rPr>
              <a:t>Erste physische Verbindung</a:t>
            </a:r>
          </a:p>
        </p:txBody>
      </p:sp>
      <p:sp>
        <p:nvSpPr>
          <p:cNvPr id="6" name="Ellipse 5">
            <a:extLst>
              <a:ext uri="{FF2B5EF4-FFF2-40B4-BE49-F238E27FC236}">
                <a16:creationId xmlns:a16="http://schemas.microsoft.com/office/drawing/2014/main" id="{2D284107-E962-21BA-E0DE-BAA5F2A6EB7A}"/>
              </a:ext>
            </a:extLst>
          </p:cNvPr>
          <p:cNvSpPr/>
          <p:nvPr/>
        </p:nvSpPr>
        <p:spPr>
          <a:xfrm>
            <a:off x="579902" y="2420888"/>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5A86CAD7-1259-24A8-9AAF-988FEFEED2B4}"/>
              </a:ext>
            </a:extLst>
          </p:cNvPr>
          <p:cNvSpPr txBox="1"/>
          <p:nvPr/>
        </p:nvSpPr>
        <p:spPr>
          <a:xfrm>
            <a:off x="1430118" y="3753486"/>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9" name="Raute 8">
            <a:extLst>
              <a:ext uri="{FF2B5EF4-FFF2-40B4-BE49-F238E27FC236}">
                <a16:creationId xmlns:a16="http://schemas.microsoft.com/office/drawing/2014/main" id="{076A4E9B-63DC-8F18-220F-7C7337057053}"/>
              </a:ext>
            </a:extLst>
          </p:cNvPr>
          <p:cNvSpPr/>
          <p:nvPr/>
        </p:nvSpPr>
        <p:spPr>
          <a:xfrm>
            <a:off x="651910" y="2780928"/>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A</a:t>
            </a:r>
          </a:p>
        </p:txBody>
      </p:sp>
      <p:sp>
        <p:nvSpPr>
          <p:cNvPr id="10" name="Raute 9">
            <a:extLst>
              <a:ext uri="{FF2B5EF4-FFF2-40B4-BE49-F238E27FC236}">
                <a16:creationId xmlns:a16="http://schemas.microsoft.com/office/drawing/2014/main" id="{1AF9930C-F20B-D56C-C606-5E8163F3C43E}"/>
              </a:ext>
            </a:extLst>
          </p:cNvPr>
          <p:cNvSpPr/>
          <p:nvPr/>
        </p:nvSpPr>
        <p:spPr>
          <a:xfrm>
            <a:off x="1804038" y="234888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B</a:t>
            </a:r>
          </a:p>
        </p:txBody>
      </p:sp>
      <p:sp>
        <p:nvSpPr>
          <p:cNvPr id="11" name="Raute 10">
            <a:extLst>
              <a:ext uri="{FF2B5EF4-FFF2-40B4-BE49-F238E27FC236}">
                <a16:creationId xmlns:a16="http://schemas.microsoft.com/office/drawing/2014/main" id="{2F0E787E-0AB0-0874-EAD8-442F5911890B}"/>
              </a:ext>
            </a:extLst>
          </p:cNvPr>
          <p:cNvSpPr/>
          <p:nvPr/>
        </p:nvSpPr>
        <p:spPr>
          <a:xfrm>
            <a:off x="651910" y="4519783"/>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C</a:t>
            </a:r>
          </a:p>
        </p:txBody>
      </p:sp>
      <p:sp>
        <p:nvSpPr>
          <p:cNvPr id="12" name="Ellipse 11">
            <a:extLst>
              <a:ext uri="{FF2B5EF4-FFF2-40B4-BE49-F238E27FC236}">
                <a16:creationId xmlns:a16="http://schemas.microsoft.com/office/drawing/2014/main" id="{F8D18730-5D62-5436-B275-F5DF60DF6032}"/>
              </a:ext>
            </a:extLst>
          </p:cNvPr>
          <p:cNvSpPr/>
          <p:nvPr/>
        </p:nvSpPr>
        <p:spPr>
          <a:xfrm>
            <a:off x="2855640" y="2420888"/>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38C75F12-0B81-130F-9D6D-4431057FF6C4}"/>
              </a:ext>
            </a:extLst>
          </p:cNvPr>
          <p:cNvSpPr txBox="1"/>
          <p:nvPr/>
        </p:nvSpPr>
        <p:spPr>
          <a:xfrm>
            <a:off x="3705856" y="3753486"/>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15" name="Raute 14">
            <a:extLst>
              <a:ext uri="{FF2B5EF4-FFF2-40B4-BE49-F238E27FC236}">
                <a16:creationId xmlns:a16="http://schemas.microsoft.com/office/drawing/2014/main" id="{1319188E-E921-E261-0F87-F8EDB79E2A68}"/>
              </a:ext>
            </a:extLst>
          </p:cNvPr>
          <p:cNvSpPr/>
          <p:nvPr/>
        </p:nvSpPr>
        <p:spPr>
          <a:xfrm>
            <a:off x="4079776" y="234888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D</a:t>
            </a:r>
          </a:p>
        </p:txBody>
      </p:sp>
      <p:sp>
        <p:nvSpPr>
          <p:cNvPr id="17" name="Raute 16">
            <a:extLst>
              <a:ext uri="{FF2B5EF4-FFF2-40B4-BE49-F238E27FC236}">
                <a16:creationId xmlns:a16="http://schemas.microsoft.com/office/drawing/2014/main" id="{E87CE845-F5AA-ACAF-1986-F698D207DD22}"/>
              </a:ext>
            </a:extLst>
          </p:cNvPr>
          <p:cNvSpPr/>
          <p:nvPr/>
        </p:nvSpPr>
        <p:spPr>
          <a:xfrm>
            <a:off x="3863752" y="5085183"/>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E</a:t>
            </a:r>
          </a:p>
        </p:txBody>
      </p:sp>
      <p:sp>
        <p:nvSpPr>
          <p:cNvPr id="18" name="Textfeld 17">
            <a:extLst>
              <a:ext uri="{FF2B5EF4-FFF2-40B4-BE49-F238E27FC236}">
                <a16:creationId xmlns:a16="http://schemas.microsoft.com/office/drawing/2014/main" id="{49FE55A3-DFB2-9FA7-2E61-E47707371945}"/>
              </a:ext>
            </a:extLst>
          </p:cNvPr>
          <p:cNvSpPr txBox="1"/>
          <p:nvPr/>
        </p:nvSpPr>
        <p:spPr>
          <a:xfrm>
            <a:off x="448661" y="2556880"/>
            <a:ext cx="615553" cy="215123"/>
          </a:xfrm>
          <a:prstGeom prst="rect">
            <a:avLst/>
          </a:prstGeom>
          <a:noFill/>
        </p:spPr>
        <p:txBody>
          <a:bodyPr wrap="square" lIns="0" tIns="0" rIns="0" bIns="0" rtlCol="0">
            <a:spAutoFit/>
          </a:bodyPr>
          <a:lstStyle/>
          <a:p>
            <a:pPr algn="l">
              <a:lnSpc>
                <a:spcPct val="130000"/>
              </a:lnSpc>
            </a:pPr>
            <a:r>
              <a:rPr lang="de-DE" sz="1200"/>
              <a:t>Entry: 20</a:t>
            </a:r>
          </a:p>
        </p:txBody>
      </p:sp>
      <p:sp>
        <p:nvSpPr>
          <p:cNvPr id="19" name="Textfeld 18">
            <a:extLst>
              <a:ext uri="{FF2B5EF4-FFF2-40B4-BE49-F238E27FC236}">
                <a16:creationId xmlns:a16="http://schemas.microsoft.com/office/drawing/2014/main" id="{70E102A7-3269-4C23-84B8-743202166F39}"/>
              </a:ext>
            </a:extLst>
          </p:cNvPr>
          <p:cNvSpPr txBox="1"/>
          <p:nvPr/>
        </p:nvSpPr>
        <p:spPr>
          <a:xfrm>
            <a:off x="1703512" y="2131580"/>
            <a:ext cx="615553" cy="215123"/>
          </a:xfrm>
          <a:prstGeom prst="rect">
            <a:avLst/>
          </a:prstGeom>
          <a:noFill/>
        </p:spPr>
        <p:txBody>
          <a:bodyPr wrap="square" lIns="0" tIns="0" rIns="0" bIns="0" rtlCol="0">
            <a:spAutoFit/>
          </a:bodyPr>
          <a:lstStyle/>
          <a:p>
            <a:pPr algn="l">
              <a:lnSpc>
                <a:spcPct val="130000"/>
              </a:lnSpc>
            </a:pPr>
            <a:r>
              <a:rPr lang="de-DE" sz="1200" dirty="0"/>
              <a:t>Entry: </a:t>
            </a:r>
            <a:r>
              <a:rPr lang="de-DE" sz="1200" b="1" dirty="0">
                <a:solidFill>
                  <a:srgbClr val="FF0000"/>
                </a:solidFill>
              </a:rPr>
              <a:t>30</a:t>
            </a:r>
          </a:p>
        </p:txBody>
      </p:sp>
      <p:sp>
        <p:nvSpPr>
          <p:cNvPr id="20" name="Textfeld 19">
            <a:extLst>
              <a:ext uri="{FF2B5EF4-FFF2-40B4-BE49-F238E27FC236}">
                <a16:creationId xmlns:a16="http://schemas.microsoft.com/office/drawing/2014/main" id="{4012D6E2-EB1E-9F13-89FD-4D895E649162}"/>
              </a:ext>
            </a:extLst>
          </p:cNvPr>
          <p:cNvSpPr txBox="1"/>
          <p:nvPr/>
        </p:nvSpPr>
        <p:spPr>
          <a:xfrm>
            <a:off x="407368" y="4951831"/>
            <a:ext cx="512961" cy="215123"/>
          </a:xfrm>
          <a:prstGeom prst="rect">
            <a:avLst/>
          </a:prstGeom>
          <a:noFill/>
        </p:spPr>
        <p:txBody>
          <a:bodyPr wrap="square" lIns="0" tIns="0" rIns="0" bIns="0" rtlCol="0">
            <a:spAutoFit/>
          </a:bodyPr>
          <a:lstStyle/>
          <a:p>
            <a:pPr algn="l">
              <a:lnSpc>
                <a:spcPct val="130000"/>
              </a:lnSpc>
            </a:pPr>
            <a:r>
              <a:rPr lang="de-DE" sz="1200"/>
              <a:t>Exit: 30</a:t>
            </a:r>
          </a:p>
        </p:txBody>
      </p:sp>
      <p:sp>
        <p:nvSpPr>
          <p:cNvPr id="21" name="Textfeld 20">
            <a:extLst>
              <a:ext uri="{FF2B5EF4-FFF2-40B4-BE49-F238E27FC236}">
                <a16:creationId xmlns:a16="http://schemas.microsoft.com/office/drawing/2014/main" id="{0DC60653-07D0-F673-C55D-0E86DCC4ACAC}"/>
              </a:ext>
            </a:extLst>
          </p:cNvPr>
          <p:cNvSpPr txBox="1"/>
          <p:nvPr/>
        </p:nvSpPr>
        <p:spPr>
          <a:xfrm>
            <a:off x="3894217" y="2098654"/>
            <a:ext cx="700513" cy="215123"/>
          </a:xfrm>
          <a:prstGeom prst="rect">
            <a:avLst/>
          </a:prstGeom>
          <a:noFill/>
        </p:spPr>
        <p:txBody>
          <a:bodyPr wrap="square" lIns="0" tIns="0" rIns="0" bIns="0" rtlCol="0">
            <a:spAutoFit/>
          </a:bodyPr>
          <a:lstStyle/>
          <a:p>
            <a:pPr algn="l">
              <a:lnSpc>
                <a:spcPct val="130000"/>
              </a:lnSpc>
            </a:pPr>
            <a:r>
              <a:rPr lang="de-DE" sz="1200" dirty="0"/>
              <a:t>Entry: </a:t>
            </a:r>
            <a:r>
              <a:rPr lang="de-DE" sz="1200" b="1" dirty="0">
                <a:solidFill>
                  <a:srgbClr val="FF0000"/>
                </a:solidFill>
              </a:rPr>
              <a:t>80</a:t>
            </a:r>
          </a:p>
        </p:txBody>
      </p:sp>
      <p:sp>
        <p:nvSpPr>
          <p:cNvPr id="22" name="Textfeld 21">
            <a:extLst>
              <a:ext uri="{FF2B5EF4-FFF2-40B4-BE49-F238E27FC236}">
                <a16:creationId xmlns:a16="http://schemas.microsoft.com/office/drawing/2014/main" id="{D26E4F64-A8A1-E525-8CC9-AB2997DBCC5C}"/>
              </a:ext>
            </a:extLst>
          </p:cNvPr>
          <p:cNvSpPr txBox="1"/>
          <p:nvPr/>
        </p:nvSpPr>
        <p:spPr>
          <a:xfrm>
            <a:off x="3765167" y="5583815"/>
            <a:ext cx="597921" cy="215123"/>
          </a:xfrm>
          <a:prstGeom prst="rect">
            <a:avLst/>
          </a:prstGeom>
          <a:noFill/>
        </p:spPr>
        <p:txBody>
          <a:bodyPr wrap="none" lIns="0" tIns="0" rIns="0" bIns="0" rtlCol="0">
            <a:spAutoFit/>
          </a:bodyPr>
          <a:lstStyle/>
          <a:p>
            <a:pPr algn="l">
              <a:lnSpc>
                <a:spcPct val="130000"/>
              </a:lnSpc>
            </a:pPr>
            <a:r>
              <a:rPr lang="de-DE" sz="1200" dirty="0"/>
              <a:t>Exit: 100</a:t>
            </a:r>
          </a:p>
        </p:txBody>
      </p:sp>
      <p:sp>
        <p:nvSpPr>
          <p:cNvPr id="24" name="Inhaltsplatzhalter 4">
            <a:extLst>
              <a:ext uri="{FF2B5EF4-FFF2-40B4-BE49-F238E27FC236}">
                <a16:creationId xmlns:a16="http://schemas.microsoft.com/office/drawing/2014/main" id="{49C75EFE-3C38-8264-47AF-ABF9F5B62965}"/>
              </a:ext>
            </a:extLst>
          </p:cNvPr>
          <p:cNvSpPr>
            <a:spLocks noGrp="1"/>
          </p:cNvSpPr>
          <p:nvPr>
            <p:ph sz="quarter" idx="13"/>
          </p:nvPr>
        </p:nvSpPr>
        <p:spPr>
          <a:xfrm>
            <a:off x="7733722" y="1700213"/>
            <a:ext cx="3905828" cy="4464000"/>
          </a:xfrm>
        </p:spPr>
        <p:txBody>
          <a:bodyPr/>
          <a:lstStyle/>
          <a:p>
            <a:pPr lvl="3"/>
            <a:r>
              <a:rPr lang="de-DE" sz="1000" dirty="0"/>
              <a:t>Änderung der Lieferbeziehungen</a:t>
            </a:r>
          </a:p>
          <a:p>
            <a:pPr lvl="4"/>
            <a:r>
              <a:rPr lang="de-DE" sz="1000" dirty="0"/>
              <a:t>Exit E soll nun mit 20 von Entry B beliefert werden (Buchung an Entry B wird entsprechend erhöht)</a:t>
            </a:r>
          </a:p>
          <a:p>
            <a:pPr lvl="3"/>
            <a:r>
              <a:rPr lang="de-DE" sz="1000" dirty="0">
                <a:sym typeface="Wingdings" panose="05000000000000000000" pitchFamily="2" charset="2"/>
              </a:rPr>
              <a:t>Überspeisekapazität i. H. v. 20 E/E-System 1  2 wird per Auktion vermarktet, kann dann zur übergreifenden Verbindung von BK in E/E-Systemen 1 und 2 genutzt werden</a:t>
            </a:r>
          </a:p>
          <a:p>
            <a:pPr lvl="3"/>
            <a:r>
              <a:rPr lang="de-DE" sz="1000" dirty="0">
                <a:sym typeface="Wingdings" panose="05000000000000000000" pitchFamily="2" charset="2"/>
              </a:rPr>
              <a:t>BK-Abbildung (Struktur bleibt grundsätzlich wie bisher bestehen)</a:t>
            </a:r>
          </a:p>
          <a:p>
            <a:pPr lvl="4"/>
            <a:r>
              <a:rPr lang="de-DE" sz="1000" dirty="0"/>
              <a:t>Prüfung der Einbringungen wie bisher</a:t>
            </a:r>
          </a:p>
          <a:p>
            <a:pPr lvl="4"/>
            <a:r>
              <a:rPr lang="de-DE" sz="1000" dirty="0"/>
              <a:t>MGV ermöglicht Nutzung gebuchter Überspeisekapazität zur beschränkten Verbindung von BK 1xx und BK 2xx</a:t>
            </a:r>
          </a:p>
          <a:p>
            <a:pPr lvl="4"/>
            <a:r>
              <a:rPr lang="de-DE" sz="1000" dirty="0"/>
              <a:t>BKV richtet Verbindung BK 101 und BK 201 in Höhe von 20 (Richtung BK 101</a:t>
            </a:r>
            <a:r>
              <a:rPr lang="de-DE" sz="1000" dirty="0">
                <a:sym typeface="Wingdings" panose="05000000000000000000" pitchFamily="2" charset="2"/>
              </a:rPr>
              <a:t>BK 201) ein</a:t>
            </a:r>
          </a:p>
          <a:p>
            <a:pPr lvl="4"/>
            <a:r>
              <a:rPr lang="de-DE" sz="1000" dirty="0"/>
              <a:t>Erhöhung Einbringung BK 101 an Entry B um 10 auf 30</a:t>
            </a:r>
          </a:p>
          <a:p>
            <a:pPr lvl="3"/>
            <a:r>
              <a:rPr lang="de-DE" sz="1000" dirty="0"/>
              <a:t>Nutzung der Kapazitäten/BK</a:t>
            </a:r>
          </a:p>
          <a:p>
            <a:pPr marL="0" lvl="3" indent="0">
              <a:buNone/>
            </a:pPr>
            <a:endParaRPr lang="de-DE" sz="1000" dirty="0"/>
          </a:p>
        </p:txBody>
      </p:sp>
      <p:sp>
        <p:nvSpPr>
          <p:cNvPr id="27" name="Textfeld 26">
            <a:extLst>
              <a:ext uri="{FF2B5EF4-FFF2-40B4-BE49-F238E27FC236}">
                <a16:creationId xmlns:a16="http://schemas.microsoft.com/office/drawing/2014/main" id="{3FF1BD23-2CF9-7981-9C7E-315052489DBE}"/>
              </a:ext>
            </a:extLst>
          </p:cNvPr>
          <p:cNvSpPr txBox="1"/>
          <p:nvPr/>
        </p:nvSpPr>
        <p:spPr>
          <a:xfrm>
            <a:off x="1117532" y="1676508"/>
            <a:ext cx="940963" cy="215123"/>
          </a:xfrm>
          <a:prstGeom prst="rect">
            <a:avLst/>
          </a:prstGeom>
          <a:noFill/>
        </p:spPr>
        <p:txBody>
          <a:bodyPr wrap="square" lIns="0" tIns="0" rIns="0" bIns="0" rtlCol="0">
            <a:spAutoFit/>
          </a:bodyPr>
          <a:lstStyle/>
          <a:p>
            <a:pPr algn="ctr">
              <a:lnSpc>
                <a:spcPct val="130000"/>
              </a:lnSpc>
            </a:pPr>
            <a:r>
              <a:rPr lang="de-DE" sz="1200" dirty="0"/>
              <a:t>Cluster 1</a:t>
            </a:r>
          </a:p>
        </p:txBody>
      </p:sp>
      <p:sp>
        <p:nvSpPr>
          <p:cNvPr id="28" name="Textfeld 27">
            <a:extLst>
              <a:ext uri="{FF2B5EF4-FFF2-40B4-BE49-F238E27FC236}">
                <a16:creationId xmlns:a16="http://schemas.microsoft.com/office/drawing/2014/main" id="{09E809E0-AE27-B286-1A4E-A68A5A37B1CD}"/>
              </a:ext>
            </a:extLst>
          </p:cNvPr>
          <p:cNvSpPr txBox="1"/>
          <p:nvPr/>
        </p:nvSpPr>
        <p:spPr>
          <a:xfrm>
            <a:off x="3282829" y="1676507"/>
            <a:ext cx="940963" cy="215123"/>
          </a:xfrm>
          <a:prstGeom prst="rect">
            <a:avLst/>
          </a:prstGeom>
          <a:noFill/>
        </p:spPr>
        <p:txBody>
          <a:bodyPr wrap="square" lIns="0" tIns="0" rIns="0" bIns="0" rtlCol="0">
            <a:spAutoFit/>
          </a:bodyPr>
          <a:lstStyle/>
          <a:p>
            <a:pPr algn="ctr">
              <a:lnSpc>
                <a:spcPct val="130000"/>
              </a:lnSpc>
            </a:pPr>
            <a:r>
              <a:rPr lang="de-DE" sz="1200" dirty="0"/>
              <a:t>Cluster 2</a:t>
            </a:r>
          </a:p>
        </p:txBody>
      </p:sp>
      <p:sp>
        <p:nvSpPr>
          <p:cNvPr id="29" name="Ellipse 28">
            <a:extLst>
              <a:ext uri="{FF2B5EF4-FFF2-40B4-BE49-F238E27FC236}">
                <a16:creationId xmlns:a16="http://schemas.microsoft.com/office/drawing/2014/main" id="{448CE2B5-1DF1-D730-3891-8BE6A7C025C3}"/>
              </a:ext>
            </a:extLst>
          </p:cNvPr>
          <p:cNvSpPr/>
          <p:nvPr/>
        </p:nvSpPr>
        <p:spPr>
          <a:xfrm>
            <a:off x="5107721" y="2438155"/>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a:extLst>
              <a:ext uri="{FF2B5EF4-FFF2-40B4-BE49-F238E27FC236}">
                <a16:creationId xmlns:a16="http://schemas.microsoft.com/office/drawing/2014/main" id="{9D4E3E8C-9E26-D9DB-0088-EA29CF6B40AF}"/>
              </a:ext>
            </a:extLst>
          </p:cNvPr>
          <p:cNvSpPr txBox="1"/>
          <p:nvPr/>
        </p:nvSpPr>
        <p:spPr>
          <a:xfrm>
            <a:off x="5957937" y="3770753"/>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31" name="Raute 30">
            <a:extLst>
              <a:ext uri="{FF2B5EF4-FFF2-40B4-BE49-F238E27FC236}">
                <a16:creationId xmlns:a16="http://schemas.microsoft.com/office/drawing/2014/main" id="{E5B8634F-8930-CB5B-004D-09ED1B4D4CF3}"/>
              </a:ext>
            </a:extLst>
          </p:cNvPr>
          <p:cNvSpPr/>
          <p:nvPr/>
        </p:nvSpPr>
        <p:spPr>
          <a:xfrm>
            <a:off x="6331857" y="2366147"/>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F</a:t>
            </a:r>
          </a:p>
        </p:txBody>
      </p:sp>
      <p:sp>
        <p:nvSpPr>
          <p:cNvPr id="32" name="Raute 31">
            <a:extLst>
              <a:ext uri="{FF2B5EF4-FFF2-40B4-BE49-F238E27FC236}">
                <a16:creationId xmlns:a16="http://schemas.microsoft.com/office/drawing/2014/main" id="{BB3A40E1-4175-A1A6-1579-B95663F602C6}"/>
              </a:ext>
            </a:extLst>
          </p:cNvPr>
          <p:cNvSpPr/>
          <p:nvPr/>
        </p:nvSpPr>
        <p:spPr>
          <a:xfrm>
            <a:off x="6115833" y="510245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G</a:t>
            </a:r>
          </a:p>
        </p:txBody>
      </p:sp>
      <p:sp>
        <p:nvSpPr>
          <p:cNvPr id="33" name="Textfeld 32">
            <a:extLst>
              <a:ext uri="{FF2B5EF4-FFF2-40B4-BE49-F238E27FC236}">
                <a16:creationId xmlns:a16="http://schemas.microsoft.com/office/drawing/2014/main" id="{EE0B92B5-C7F7-E389-F611-7858A98C8F3A}"/>
              </a:ext>
            </a:extLst>
          </p:cNvPr>
          <p:cNvSpPr txBox="1"/>
          <p:nvPr/>
        </p:nvSpPr>
        <p:spPr>
          <a:xfrm>
            <a:off x="6146298" y="2115921"/>
            <a:ext cx="700513" cy="215123"/>
          </a:xfrm>
          <a:prstGeom prst="rect">
            <a:avLst/>
          </a:prstGeom>
          <a:noFill/>
        </p:spPr>
        <p:txBody>
          <a:bodyPr wrap="square" lIns="0" tIns="0" rIns="0" bIns="0" rtlCol="0">
            <a:spAutoFit/>
          </a:bodyPr>
          <a:lstStyle/>
          <a:p>
            <a:pPr algn="l">
              <a:lnSpc>
                <a:spcPct val="130000"/>
              </a:lnSpc>
            </a:pPr>
            <a:r>
              <a:rPr lang="de-DE" sz="1200" dirty="0"/>
              <a:t>Entry: 200</a:t>
            </a:r>
          </a:p>
        </p:txBody>
      </p:sp>
      <p:sp>
        <p:nvSpPr>
          <p:cNvPr id="34" name="Textfeld 33">
            <a:extLst>
              <a:ext uri="{FF2B5EF4-FFF2-40B4-BE49-F238E27FC236}">
                <a16:creationId xmlns:a16="http://schemas.microsoft.com/office/drawing/2014/main" id="{EC4232A4-638D-5B85-3359-226B01542DAF}"/>
              </a:ext>
            </a:extLst>
          </p:cNvPr>
          <p:cNvSpPr txBox="1"/>
          <p:nvPr/>
        </p:nvSpPr>
        <p:spPr>
          <a:xfrm>
            <a:off x="6017248" y="5601082"/>
            <a:ext cx="597921" cy="215123"/>
          </a:xfrm>
          <a:prstGeom prst="rect">
            <a:avLst/>
          </a:prstGeom>
          <a:noFill/>
        </p:spPr>
        <p:txBody>
          <a:bodyPr wrap="none" lIns="0" tIns="0" rIns="0" bIns="0" rtlCol="0">
            <a:spAutoFit/>
          </a:bodyPr>
          <a:lstStyle/>
          <a:p>
            <a:pPr algn="l">
              <a:lnSpc>
                <a:spcPct val="130000"/>
              </a:lnSpc>
            </a:pPr>
            <a:r>
              <a:rPr lang="de-DE" sz="1200"/>
              <a:t>Exit: 100</a:t>
            </a:r>
          </a:p>
        </p:txBody>
      </p:sp>
      <p:sp>
        <p:nvSpPr>
          <p:cNvPr id="36" name="Raute 35">
            <a:extLst>
              <a:ext uri="{FF2B5EF4-FFF2-40B4-BE49-F238E27FC236}">
                <a16:creationId xmlns:a16="http://schemas.microsoft.com/office/drawing/2014/main" id="{1FA2ADAF-1971-9AC7-86E4-49D379492A8A}"/>
              </a:ext>
            </a:extLst>
          </p:cNvPr>
          <p:cNvSpPr/>
          <p:nvPr/>
        </p:nvSpPr>
        <p:spPr>
          <a:xfrm>
            <a:off x="6747669" y="4735807"/>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H</a:t>
            </a:r>
          </a:p>
        </p:txBody>
      </p:sp>
      <p:sp>
        <p:nvSpPr>
          <p:cNvPr id="37" name="Textfeld 36">
            <a:extLst>
              <a:ext uri="{FF2B5EF4-FFF2-40B4-BE49-F238E27FC236}">
                <a16:creationId xmlns:a16="http://schemas.microsoft.com/office/drawing/2014/main" id="{4229B414-9AEA-6B74-06DD-661765F2692F}"/>
              </a:ext>
            </a:extLst>
          </p:cNvPr>
          <p:cNvSpPr txBox="1"/>
          <p:nvPr/>
        </p:nvSpPr>
        <p:spPr>
          <a:xfrm>
            <a:off x="6781778" y="5137094"/>
            <a:ext cx="597921" cy="215123"/>
          </a:xfrm>
          <a:prstGeom prst="rect">
            <a:avLst/>
          </a:prstGeom>
          <a:noFill/>
        </p:spPr>
        <p:txBody>
          <a:bodyPr wrap="none" lIns="0" tIns="0" rIns="0" bIns="0" rtlCol="0">
            <a:spAutoFit/>
          </a:bodyPr>
          <a:lstStyle/>
          <a:p>
            <a:pPr algn="l">
              <a:lnSpc>
                <a:spcPct val="130000"/>
              </a:lnSpc>
            </a:pPr>
            <a:r>
              <a:rPr lang="de-DE" sz="1200"/>
              <a:t>Exit: 100</a:t>
            </a:r>
          </a:p>
        </p:txBody>
      </p:sp>
      <p:sp>
        <p:nvSpPr>
          <p:cNvPr id="5" name="Pfeil: nach rechts 4">
            <a:extLst>
              <a:ext uri="{FF2B5EF4-FFF2-40B4-BE49-F238E27FC236}">
                <a16:creationId xmlns:a16="http://schemas.microsoft.com/office/drawing/2014/main" id="{05327EEE-D294-0B1F-D5B1-DD73669BF7EC}"/>
              </a:ext>
            </a:extLst>
          </p:cNvPr>
          <p:cNvSpPr/>
          <p:nvPr/>
        </p:nvSpPr>
        <p:spPr>
          <a:xfrm>
            <a:off x="2478576" y="3573017"/>
            <a:ext cx="580167" cy="50405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20</a:t>
            </a:r>
          </a:p>
        </p:txBody>
      </p:sp>
      <p:graphicFrame>
        <p:nvGraphicFramePr>
          <p:cNvPr id="7" name="Tabelle 6">
            <a:extLst>
              <a:ext uri="{FF2B5EF4-FFF2-40B4-BE49-F238E27FC236}">
                <a16:creationId xmlns:a16="http://schemas.microsoft.com/office/drawing/2014/main" id="{A0758E6C-DD0A-D709-4F77-70DD41DE10D8}"/>
              </a:ext>
            </a:extLst>
          </p:cNvPr>
          <p:cNvGraphicFramePr>
            <a:graphicFrameLocks noGrp="1"/>
          </p:cNvGraphicFramePr>
          <p:nvPr>
            <p:extLst>
              <p:ext uri="{D42A27DB-BD31-4B8C-83A1-F6EECF244321}">
                <p14:modId xmlns:p14="http://schemas.microsoft.com/office/powerpoint/2010/main" val="243126689"/>
              </p:ext>
            </p:extLst>
          </p:nvPr>
        </p:nvGraphicFramePr>
        <p:xfrm>
          <a:off x="7551281" y="4631309"/>
          <a:ext cx="4449319" cy="1521919"/>
        </p:xfrm>
        <a:graphic>
          <a:graphicData uri="http://schemas.openxmlformats.org/drawingml/2006/table">
            <a:tbl>
              <a:tblPr firstRow="1" bandRow="1">
                <a:tableStyleId>{8A107856-5554-42FB-B03E-39F5DBC370BA}</a:tableStyleId>
              </a:tblPr>
              <a:tblGrid>
                <a:gridCol w="964458">
                  <a:extLst>
                    <a:ext uri="{9D8B030D-6E8A-4147-A177-3AD203B41FA5}">
                      <a16:colId xmlns:a16="http://schemas.microsoft.com/office/drawing/2014/main" val="2302417144"/>
                    </a:ext>
                  </a:extLst>
                </a:gridCol>
                <a:gridCol w="631861">
                  <a:extLst>
                    <a:ext uri="{9D8B030D-6E8A-4147-A177-3AD203B41FA5}">
                      <a16:colId xmlns:a16="http://schemas.microsoft.com/office/drawing/2014/main" val="635064244"/>
                    </a:ext>
                  </a:extLst>
                </a:gridCol>
                <a:gridCol w="455097">
                  <a:extLst>
                    <a:ext uri="{9D8B030D-6E8A-4147-A177-3AD203B41FA5}">
                      <a16:colId xmlns:a16="http://schemas.microsoft.com/office/drawing/2014/main" val="3297701308"/>
                    </a:ext>
                  </a:extLst>
                </a:gridCol>
                <a:gridCol w="646430">
                  <a:extLst>
                    <a:ext uri="{9D8B030D-6E8A-4147-A177-3AD203B41FA5}">
                      <a16:colId xmlns:a16="http://schemas.microsoft.com/office/drawing/2014/main" val="2546616921"/>
                    </a:ext>
                  </a:extLst>
                </a:gridCol>
                <a:gridCol w="448867">
                  <a:extLst>
                    <a:ext uri="{9D8B030D-6E8A-4147-A177-3AD203B41FA5}">
                      <a16:colId xmlns:a16="http://schemas.microsoft.com/office/drawing/2014/main" val="246233495"/>
                    </a:ext>
                  </a:extLst>
                </a:gridCol>
                <a:gridCol w="646430">
                  <a:extLst>
                    <a:ext uri="{9D8B030D-6E8A-4147-A177-3AD203B41FA5}">
                      <a16:colId xmlns:a16="http://schemas.microsoft.com/office/drawing/2014/main" val="3973444796"/>
                    </a:ext>
                  </a:extLst>
                </a:gridCol>
                <a:gridCol w="656176">
                  <a:extLst>
                    <a:ext uri="{9D8B030D-6E8A-4147-A177-3AD203B41FA5}">
                      <a16:colId xmlns:a16="http://schemas.microsoft.com/office/drawing/2014/main" val="3104762326"/>
                    </a:ext>
                  </a:extLst>
                </a:gridCol>
              </a:tblGrid>
              <a:tr h="241764">
                <a:tc>
                  <a:txBody>
                    <a:bodyPr/>
                    <a:lstStyle/>
                    <a:p>
                      <a:endParaRPr lang="de-DE" sz="1000"/>
                    </a:p>
                  </a:txBody>
                  <a:tcPr/>
                </a:tc>
                <a:tc>
                  <a:txBody>
                    <a:bodyPr/>
                    <a:lstStyle/>
                    <a:p>
                      <a:r>
                        <a:rPr lang="de-DE" sz="1000"/>
                        <a:t>BK 101</a:t>
                      </a:r>
                    </a:p>
                  </a:txBody>
                  <a:tcPr/>
                </a:tc>
                <a:tc>
                  <a:txBody>
                    <a:bodyPr/>
                    <a:lstStyle/>
                    <a:p>
                      <a:endParaRPr lang="de-DE" sz="1000"/>
                    </a:p>
                  </a:txBody>
                  <a:tcPr/>
                </a:tc>
                <a:tc>
                  <a:txBody>
                    <a:bodyPr/>
                    <a:lstStyle/>
                    <a:p>
                      <a:r>
                        <a:rPr lang="de-DE" sz="1000"/>
                        <a:t>BK 201</a:t>
                      </a:r>
                    </a:p>
                  </a:txBody>
                  <a:tcPr/>
                </a:tc>
                <a:tc>
                  <a:txBody>
                    <a:bodyPr/>
                    <a:lstStyle/>
                    <a:p>
                      <a:endParaRPr lang="de-DE" sz="1000"/>
                    </a:p>
                  </a:txBody>
                  <a:tcPr/>
                </a:tc>
                <a:tc>
                  <a:txBody>
                    <a:bodyPr/>
                    <a:lstStyle/>
                    <a:p>
                      <a:r>
                        <a:rPr lang="de-DE" sz="1000"/>
                        <a:t>BK 301</a:t>
                      </a:r>
                    </a:p>
                  </a:txBody>
                  <a:tcPr/>
                </a:tc>
                <a:tc>
                  <a:txBody>
                    <a:bodyPr/>
                    <a:lstStyle/>
                    <a:p>
                      <a:endParaRPr lang="de-DE" sz="1000"/>
                    </a:p>
                  </a:txBody>
                  <a:tcPr/>
                </a:tc>
                <a:extLst>
                  <a:ext uri="{0D108BD9-81ED-4DB2-BD59-A6C34878D82A}">
                    <a16:rowId xmlns:a16="http://schemas.microsoft.com/office/drawing/2014/main" val="3961275468"/>
                  </a:ext>
                </a:extLst>
              </a:tr>
              <a:tr h="272696">
                <a:tc>
                  <a:txBody>
                    <a:bodyPr/>
                    <a:lstStyle/>
                    <a:p>
                      <a:endParaRPr lang="de-DE" sz="1000"/>
                    </a:p>
                  </a:txBody>
                  <a:tcPr/>
                </a:tc>
                <a:tc>
                  <a:txBody>
                    <a:bodyPr/>
                    <a:lstStyle/>
                    <a:p>
                      <a:r>
                        <a:rPr lang="de-DE" sz="1000"/>
                        <a:t>Entry A</a:t>
                      </a:r>
                    </a:p>
                  </a:txBody>
                  <a:tcPr/>
                </a:tc>
                <a:tc>
                  <a:txBody>
                    <a:bodyPr/>
                    <a:lstStyle/>
                    <a:p>
                      <a:r>
                        <a:rPr lang="de-DE" sz="1000"/>
                        <a:t>20</a:t>
                      </a:r>
                    </a:p>
                  </a:txBody>
                  <a:tcPr/>
                </a:tc>
                <a:tc>
                  <a:txBody>
                    <a:bodyPr/>
                    <a:lstStyle/>
                    <a:p>
                      <a:r>
                        <a:rPr lang="de-DE" sz="1000"/>
                        <a:t>Entry D</a:t>
                      </a:r>
                    </a:p>
                  </a:txBody>
                  <a:tcPr/>
                </a:tc>
                <a:tc>
                  <a:txBody>
                    <a:bodyPr/>
                    <a:lstStyle/>
                    <a:p>
                      <a:r>
                        <a:rPr lang="de-DE" sz="1000" b="1" dirty="0">
                          <a:solidFill>
                            <a:srgbClr val="FF0000"/>
                          </a:solidFill>
                        </a:rPr>
                        <a:t>80</a:t>
                      </a:r>
                    </a:p>
                  </a:txBody>
                  <a:tcPr/>
                </a:tc>
                <a:tc>
                  <a:txBody>
                    <a:bodyPr/>
                    <a:lstStyle/>
                    <a:p>
                      <a:r>
                        <a:rPr lang="de-DE" sz="1000"/>
                        <a:t>Entry F</a:t>
                      </a:r>
                    </a:p>
                  </a:txBody>
                  <a:tcPr/>
                </a:tc>
                <a:tc>
                  <a:txBody>
                    <a:bodyPr/>
                    <a:lstStyle/>
                    <a:p>
                      <a:r>
                        <a:rPr lang="de-DE" sz="1000"/>
                        <a:t>200</a:t>
                      </a:r>
                    </a:p>
                  </a:txBody>
                  <a:tcPr/>
                </a:tc>
                <a:extLst>
                  <a:ext uri="{0D108BD9-81ED-4DB2-BD59-A6C34878D82A}">
                    <a16:rowId xmlns:a16="http://schemas.microsoft.com/office/drawing/2014/main" val="1307497678"/>
                  </a:ext>
                </a:extLst>
              </a:tr>
              <a:tr h="266297">
                <a:tc>
                  <a:txBody>
                    <a:bodyPr/>
                    <a:lstStyle/>
                    <a:p>
                      <a:endParaRPr lang="de-DE" sz="1000"/>
                    </a:p>
                  </a:txBody>
                  <a:tcPr/>
                </a:tc>
                <a:tc>
                  <a:txBody>
                    <a:bodyPr/>
                    <a:lstStyle/>
                    <a:p>
                      <a:r>
                        <a:rPr lang="de-DE" sz="1000"/>
                        <a:t>Entry B</a:t>
                      </a:r>
                    </a:p>
                  </a:txBody>
                  <a:tcPr/>
                </a:tc>
                <a:tc>
                  <a:txBody>
                    <a:bodyPr/>
                    <a:lstStyle/>
                    <a:p>
                      <a:r>
                        <a:rPr lang="de-DE" sz="1000" b="1" dirty="0">
                          <a:solidFill>
                            <a:srgbClr val="FF0000"/>
                          </a:solidFill>
                        </a:rPr>
                        <a:t>30</a:t>
                      </a:r>
                    </a:p>
                  </a:txBody>
                  <a:tcPr/>
                </a:tc>
                <a:tc>
                  <a:txBody>
                    <a:bodyPr/>
                    <a:lstStyle/>
                    <a:p>
                      <a:r>
                        <a:rPr lang="de-DE" sz="1000"/>
                        <a:t>Exit E</a:t>
                      </a:r>
                    </a:p>
                  </a:txBody>
                  <a:tcPr/>
                </a:tc>
                <a:tc>
                  <a:txBody>
                    <a:bodyPr/>
                    <a:lstStyle/>
                    <a:p>
                      <a:r>
                        <a:rPr lang="de-DE" sz="1000" dirty="0"/>
                        <a:t>100</a:t>
                      </a:r>
                    </a:p>
                  </a:txBody>
                  <a:tcPr/>
                </a:tc>
                <a:tc>
                  <a:txBody>
                    <a:bodyPr/>
                    <a:lstStyle/>
                    <a:p>
                      <a:r>
                        <a:rPr lang="de-DE" sz="1000"/>
                        <a:t>Exit G</a:t>
                      </a:r>
                    </a:p>
                  </a:txBody>
                  <a:tcPr/>
                </a:tc>
                <a:tc>
                  <a:txBody>
                    <a:bodyPr/>
                    <a:lstStyle/>
                    <a:p>
                      <a:r>
                        <a:rPr lang="de-DE" sz="1000"/>
                        <a:t>100</a:t>
                      </a:r>
                    </a:p>
                  </a:txBody>
                  <a:tcPr/>
                </a:tc>
                <a:extLst>
                  <a:ext uri="{0D108BD9-81ED-4DB2-BD59-A6C34878D82A}">
                    <a16:rowId xmlns:a16="http://schemas.microsoft.com/office/drawing/2014/main" val="26248559"/>
                  </a:ext>
                </a:extLst>
              </a:tr>
              <a:tr h="234313">
                <a:tc>
                  <a:txBody>
                    <a:bodyPr/>
                    <a:lstStyle/>
                    <a:p>
                      <a:endParaRPr lang="de-DE" sz="1000"/>
                    </a:p>
                  </a:txBody>
                  <a:tcPr/>
                </a:tc>
                <a:tc>
                  <a:txBody>
                    <a:bodyPr/>
                    <a:lstStyle/>
                    <a:p>
                      <a:r>
                        <a:rPr lang="de-DE" sz="1000"/>
                        <a:t>Exit C</a:t>
                      </a:r>
                    </a:p>
                  </a:txBody>
                  <a:tcPr/>
                </a:tc>
                <a:tc>
                  <a:txBody>
                    <a:bodyPr/>
                    <a:lstStyle/>
                    <a:p>
                      <a:r>
                        <a:rPr lang="de-DE" sz="1000"/>
                        <a:t>30</a:t>
                      </a:r>
                    </a:p>
                  </a:txBody>
                  <a:tcPr/>
                </a:tc>
                <a:tc>
                  <a:txBody>
                    <a:bodyPr/>
                    <a:lstStyle/>
                    <a:p>
                      <a:endParaRPr lang="de-DE" sz="1000"/>
                    </a:p>
                  </a:txBody>
                  <a:tcPr/>
                </a:tc>
                <a:tc>
                  <a:txBody>
                    <a:bodyPr/>
                    <a:lstStyle/>
                    <a:p>
                      <a:endParaRPr lang="de-DE" sz="1000"/>
                    </a:p>
                  </a:txBody>
                  <a:tcPr/>
                </a:tc>
                <a:tc>
                  <a:txBody>
                    <a:bodyPr/>
                    <a:lstStyle/>
                    <a:p>
                      <a:r>
                        <a:rPr lang="de-DE" sz="1000"/>
                        <a:t>Exit H</a:t>
                      </a:r>
                    </a:p>
                  </a:txBody>
                  <a:tcPr/>
                </a:tc>
                <a:tc>
                  <a:txBody>
                    <a:bodyPr/>
                    <a:lstStyle/>
                    <a:p>
                      <a:r>
                        <a:rPr lang="de-DE" sz="1000"/>
                        <a:t>100</a:t>
                      </a:r>
                    </a:p>
                  </a:txBody>
                  <a:tcPr/>
                </a:tc>
                <a:extLst>
                  <a:ext uri="{0D108BD9-81ED-4DB2-BD59-A6C34878D82A}">
                    <a16:rowId xmlns:a16="http://schemas.microsoft.com/office/drawing/2014/main" val="1095996026"/>
                  </a:ext>
                </a:extLst>
              </a:tr>
              <a:tr h="251406">
                <a:tc>
                  <a:txBody>
                    <a:bodyPr/>
                    <a:lstStyle/>
                    <a:p>
                      <a:r>
                        <a:rPr lang="de-DE" sz="1000"/>
                        <a:t>BK-Status</a:t>
                      </a:r>
                    </a:p>
                  </a:txBody>
                  <a:tcPr/>
                </a:tc>
                <a:tc>
                  <a:txBody>
                    <a:bodyPr/>
                    <a:lstStyle/>
                    <a:p>
                      <a:endParaRPr lang="de-DE" sz="1000"/>
                    </a:p>
                  </a:txBody>
                  <a:tcPr/>
                </a:tc>
                <a:tc>
                  <a:txBody>
                    <a:bodyPr/>
                    <a:lstStyle/>
                    <a:p>
                      <a:r>
                        <a:rPr lang="de-DE" sz="1000"/>
                        <a:t>+20</a:t>
                      </a:r>
                    </a:p>
                  </a:txBody>
                  <a:tcPr/>
                </a:tc>
                <a:tc>
                  <a:txBody>
                    <a:bodyPr/>
                    <a:lstStyle/>
                    <a:p>
                      <a:endParaRPr lang="de-DE" sz="1000"/>
                    </a:p>
                  </a:txBody>
                  <a:tcPr/>
                </a:tc>
                <a:tc>
                  <a:txBody>
                    <a:bodyPr/>
                    <a:lstStyle/>
                    <a:p>
                      <a:r>
                        <a:rPr lang="de-DE" sz="1000"/>
                        <a:t>-20</a:t>
                      </a:r>
                    </a:p>
                  </a:txBody>
                  <a:tcPr/>
                </a:tc>
                <a:tc>
                  <a:txBody>
                    <a:bodyPr/>
                    <a:lstStyle/>
                    <a:p>
                      <a:endParaRPr lang="de-DE" sz="1000"/>
                    </a:p>
                  </a:txBody>
                  <a:tcPr/>
                </a:tc>
                <a:tc>
                  <a:txBody>
                    <a:bodyPr/>
                    <a:lstStyle/>
                    <a:p>
                      <a:r>
                        <a:rPr lang="de-DE" sz="1000"/>
                        <a:t>0</a:t>
                      </a:r>
                    </a:p>
                  </a:txBody>
                  <a:tcPr/>
                </a:tc>
                <a:extLst>
                  <a:ext uri="{0D108BD9-81ED-4DB2-BD59-A6C34878D82A}">
                    <a16:rowId xmlns:a16="http://schemas.microsoft.com/office/drawing/2014/main" val="946637405"/>
                  </a:ext>
                </a:extLst>
              </a:tr>
              <a:tr h="240663">
                <a:tc>
                  <a:txBody>
                    <a:bodyPr/>
                    <a:lstStyle/>
                    <a:p>
                      <a:r>
                        <a:rPr lang="de-DE" sz="1000" b="0"/>
                        <a:t>BK-S saldiert</a:t>
                      </a:r>
                    </a:p>
                  </a:txBody>
                  <a:tcPr/>
                </a:tc>
                <a:tc>
                  <a:txBody>
                    <a:bodyPr/>
                    <a:lstStyle/>
                    <a:p>
                      <a:endParaRPr lang="de-DE" sz="1000"/>
                    </a:p>
                  </a:txBody>
                  <a:tcPr/>
                </a:tc>
                <a:tc>
                  <a:txBody>
                    <a:bodyPr/>
                    <a:lstStyle/>
                    <a:p>
                      <a:r>
                        <a:rPr lang="de-DE" sz="1000"/>
                        <a:t>0</a:t>
                      </a:r>
                    </a:p>
                  </a:txBody>
                  <a:tcPr/>
                </a:tc>
                <a:tc>
                  <a:txBody>
                    <a:bodyPr/>
                    <a:lstStyle/>
                    <a:p>
                      <a:endParaRPr lang="de-DE" sz="1000"/>
                    </a:p>
                  </a:txBody>
                  <a:tcPr/>
                </a:tc>
                <a:tc>
                  <a:txBody>
                    <a:bodyPr/>
                    <a:lstStyle/>
                    <a:p>
                      <a:r>
                        <a:rPr lang="de-DE" sz="1000"/>
                        <a:t>0</a:t>
                      </a:r>
                    </a:p>
                  </a:txBody>
                  <a:tcPr/>
                </a:tc>
                <a:tc>
                  <a:txBody>
                    <a:bodyPr/>
                    <a:lstStyle/>
                    <a:p>
                      <a:endParaRPr lang="de-DE" sz="1000"/>
                    </a:p>
                  </a:txBody>
                  <a:tcPr/>
                </a:tc>
                <a:tc>
                  <a:txBody>
                    <a:bodyPr/>
                    <a:lstStyle/>
                    <a:p>
                      <a:r>
                        <a:rPr lang="de-DE" sz="1000" dirty="0"/>
                        <a:t>./.</a:t>
                      </a:r>
                    </a:p>
                  </a:txBody>
                  <a:tcPr/>
                </a:tc>
                <a:extLst>
                  <a:ext uri="{0D108BD9-81ED-4DB2-BD59-A6C34878D82A}">
                    <a16:rowId xmlns:a16="http://schemas.microsoft.com/office/drawing/2014/main" val="4215216970"/>
                  </a:ext>
                </a:extLst>
              </a:tr>
            </a:tbl>
          </a:graphicData>
        </a:graphic>
      </p:graphicFrame>
      <p:cxnSp>
        <p:nvCxnSpPr>
          <p:cNvPr id="16" name="Gerade Verbindung mit Pfeil 15">
            <a:extLst>
              <a:ext uri="{FF2B5EF4-FFF2-40B4-BE49-F238E27FC236}">
                <a16:creationId xmlns:a16="http://schemas.microsoft.com/office/drawing/2014/main" id="{6AAEF214-1E38-3792-2E7A-108B8FA9A453}"/>
              </a:ext>
            </a:extLst>
          </p:cNvPr>
          <p:cNvCxnSpPr/>
          <p:nvPr/>
        </p:nvCxnSpPr>
        <p:spPr>
          <a:xfrm>
            <a:off x="9518650" y="5798938"/>
            <a:ext cx="8382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C33822B7-6444-EEE4-CF9F-9CC64D83160C}"/>
              </a:ext>
            </a:extLst>
          </p:cNvPr>
          <p:cNvSpPr txBox="1"/>
          <p:nvPr/>
        </p:nvSpPr>
        <p:spPr>
          <a:xfrm>
            <a:off x="1225685" y="1426767"/>
            <a:ext cx="2854091" cy="215123"/>
          </a:xfrm>
          <a:prstGeom prst="rect">
            <a:avLst/>
          </a:prstGeom>
          <a:noFill/>
        </p:spPr>
        <p:txBody>
          <a:bodyPr wrap="square" lIns="0" tIns="0" rIns="0" bIns="0" rtlCol="0">
            <a:spAutoFit/>
          </a:bodyPr>
          <a:lstStyle/>
          <a:p>
            <a:pPr algn="ctr">
              <a:lnSpc>
                <a:spcPct val="130000"/>
              </a:lnSpc>
            </a:pPr>
            <a:r>
              <a:rPr lang="de-DE" sz="1200" b="1" dirty="0"/>
              <a:t>Clusterübergreifendes E/E-System 1</a:t>
            </a:r>
          </a:p>
        </p:txBody>
      </p:sp>
      <p:sp>
        <p:nvSpPr>
          <p:cNvPr id="23" name="Textfeld 22">
            <a:extLst>
              <a:ext uri="{FF2B5EF4-FFF2-40B4-BE49-F238E27FC236}">
                <a16:creationId xmlns:a16="http://schemas.microsoft.com/office/drawing/2014/main" id="{E23E391A-4743-80EF-892B-D5CCC7408FE7}"/>
              </a:ext>
            </a:extLst>
          </p:cNvPr>
          <p:cNvSpPr txBox="1"/>
          <p:nvPr/>
        </p:nvSpPr>
        <p:spPr>
          <a:xfrm>
            <a:off x="5534910" y="1456459"/>
            <a:ext cx="940963" cy="455189"/>
          </a:xfrm>
          <a:prstGeom prst="rect">
            <a:avLst/>
          </a:prstGeom>
          <a:noFill/>
        </p:spPr>
        <p:txBody>
          <a:bodyPr wrap="square" lIns="0" tIns="0" rIns="0" bIns="0" rtlCol="0">
            <a:spAutoFit/>
          </a:bodyPr>
          <a:lstStyle/>
          <a:p>
            <a:pPr algn="ctr">
              <a:lnSpc>
                <a:spcPct val="130000"/>
              </a:lnSpc>
            </a:pPr>
            <a:r>
              <a:rPr lang="de-DE" sz="1200" dirty="0"/>
              <a:t>E/E-System 3</a:t>
            </a:r>
            <a:br>
              <a:rPr lang="de-DE" sz="1200" dirty="0"/>
            </a:br>
            <a:r>
              <a:rPr lang="de-DE" sz="1200" dirty="0"/>
              <a:t>Cluster 3</a:t>
            </a:r>
          </a:p>
        </p:txBody>
      </p:sp>
    </p:spTree>
    <p:extLst>
      <p:ext uri="{BB962C8B-B14F-4D97-AF65-F5344CB8AC3E}">
        <p14:creationId xmlns:p14="http://schemas.microsoft.com/office/powerpoint/2010/main" val="99606408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A7B25-BBF5-6889-A996-2541EC11DF5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2045D5-4743-50E3-8AAA-EE6DF644218D}"/>
              </a:ext>
            </a:extLst>
          </p:cNvPr>
          <p:cNvSpPr>
            <a:spLocks noGrp="1"/>
          </p:cNvSpPr>
          <p:nvPr>
            <p:ph type="title"/>
          </p:nvPr>
        </p:nvSpPr>
        <p:spPr/>
        <p:txBody>
          <a:bodyPr/>
          <a:lstStyle/>
          <a:p>
            <a:r>
              <a:rPr lang="de-DE" b="1" u="sng" dirty="0">
                <a:solidFill>
                  <a:schemeClr val="tx1"/>
                </a:solidFill>
              </a:rPr>
              <a:t>Clusterübergreifende Bilanzierung </a:t>
            </a:r>
            <a:br>
              <a:rPr lang="de-DE" b="1" u="sng" dirty="0">
                <a:solidFill>
                  <a:schemeClr val="tx1"/>
                </a:solidFill>
              </a:rPr>
            </a:br>
            <a:r>
              <a:rPr lang="de-DE" b="0" u="none" dirty="0">
                <a:solidFill>
                  <a:schemeClr val="tx1"/>
                </a:solidFill>
              </a:rPr>
              <a:t>Zweite physische Verbindung</a:t>
            </a:r>
          </a:p>
        </p:txBody>
      </p:sp>
      <p:sp>
        <p:nvSpPr>
          <p:cNvPr id="6" name="Ellipse 5">
            <a:extLst>
              <a:ext uri="{FF2B5EF4-FFF2-40B4-BE49-F238E27FC236}">
                <a16:creationId xmlns:a16="http://schemas.microsoft.com/office/drawing/2014/main" id="{D3644C44-8ADA-64D8-7D38-2A2D97CBAACA}"/>
              </a:ext>
            </a:extLst>
          </p:cNvPr>
          <p:cNvSpPr/>
          <p:nvPr/>
        </p:nvSpPr>
        <p:spPr>
          <a:xfrm>
            <a:off x="579902" y="2420888"/>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B20AA9B-D184-C442-4F0A-90F6ECFDAD3D}"/>
              </a:ext>
            </a:extLst>
          </p:cNvPr>
          <p:cNvSpPr txBox="1"/>
          <p:nvPr/>
        </p:nvSpPr>
        <p:spPr>
          <a:xfrm>
            <a:off x="1430118" y="3753486"/>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9" name="Raute 8">
            <a:extLst>
              <a:ext uri="{FF2B5EF4-FFF2-40B4-BE49-F238E27FC236}">
                <a16:creationId xmlns:a16="http://schemas.microsoft.com/office/drawing/2014/main" id="{A579086E-F23D-0D0D-64F0-C395DC00AC29}"/>
              </a:ext>
            </a:extLst>
          </p:cNvPr>
          <p:cNvSpPr/>
          <p:nvPr/>
        </p:nvSpPr>
        <p:spPr>
          <a:xfrm>
            <a:off x="651910" y="2780928"/>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A</a:t>
            </a:r>
          </a:p>
        </p:txBody>
      </p:sp>
      <p:sp>
        <p:nvSpPr>
          <p:cNvPr id="10" name="Raute 9">
            <a:extLst>
              <a:ext uri="{FF2B5EF4-FFF2-40B4-BE49-F238E27FC236}">
                <a16:creationId xmlns:a16="http://schemas.microsoft.com/office/drawing/2014/main" id="{65CBE581-11A8-B5C9-E0D9-4F2FC9610B7D}"/>
              </a:ext>
            </a:extLst>
          </p:cNvPr>
          <p:cNvSpPr/>
          <p:nvPr/>
        </p:nvSpPr>
        <p:spPr>
          <a:xfrm>
            <a:off x="1804038" y="234888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B</a:t>
            </a:r>
          </a:p>
        </p:txBody>
      </p:sp>
      <p:sp>
        <p:nvSpPr>
          <p:cNvPr id="11" name="Raute 10">
            <a:extLst>
              <a:ext uri="{FF2B5EF4-FFF2-40B4-BE49-F238E27FC236}">
                <a16:creationId xmlns:a16="http://schemas.microsoft.com/office/drawing/2014/main" id="{B6E8EAF6-2778-D0B3-3427-CD9A88027AF1}"/>
              </a:ext>
            </a:extLst>
          </p:cNvPr>
          <p:cNvSpPr/>
          <p:nvPr/>
        </p:nvSpPr>
        <p:spPr>
          <a:xfrm>
            <a:off x="651910" y="4519783"/>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C</a:t>
            </a:r>
          </a:p>
        </p:txBody>
      </p:sp>
      <p:sp>
        <p:nvSpPr>
          <p:cNvPr id="12" name="Ellipse 11">
            <a:extLst>
              <a:ext uri="{FF2B5EF4-FFF2-40B4-BE49-F238E27FC236}">
                <a16:creationId xmlns:a16="http://schemas.microsoft.com/office/drawing/2014/main" id="{97EDF3B0-DDAC-9B3B-2FFC-74C67289F542}"/>
              </a:ext>
            </a:extLst>
          </p:cNvPr>
          <p:cNvSpPr/>
          <p:nvPr/>
        </p:nvSpPr>
        <p:spPr>
          <a:xfrm>
            <a:off x="2855640" y="2420888"/>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40F36112-3985-AB2D-6E72-EE9D620F83C3}"/>
              </a:ext>
            </a:extLst>
          </p:cNvPr>
          <p:cNvSpPr txBox="1"/>
          <p:nvPr/>
        </p:nvSpPr>
        <p:spPr>
          <a:xfrm>
            <a:off x="3705856" y="3753486"/>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15" name="Raute 14">
            <a:extLst>
              <a:ext uri="{FF2B5EF4-FFF2-40B4-BE49-F238E27FC236}">
                <a16:creationId xmlns:a16="http://schemas.microsoft.com/office/drawing/2014/main" id="{8C06FB02-0721-7284-DE81-AD828402C2EC}"/>
              </a:ext>
            </a:extLst>
          </p:cNvPr>
          <p:cNvSpPr/>
          <p:nvPr/>
        </p:nvSpPr>
        <p:spPr>
          <a:xfrm>
            <a:off x="4079776" y="234888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D</a:t>
            </a:r>
          </a:p>
        </p:txBody>
      </p:sp>
      <p:sp>
        <p:nvSpPr>
          <p:cNvPr id="17" name="Raute 16">
            <a:extLst>
              <a:ext uri="{FF2B5EF4-FFF2-40B4-BE49-F238E27FC236}">
                <a16:creationId xmlns:a16="http://schemas.microsoft.com/office/drawing/2014/main" id="{DA83C367-D12B-6A8C-B773-B431EBCEA18A}"/>
              </a:ext>
            </a:extLst>
          </p:cNvPr>
          <p:cNvSpPr/>
          <p:nvPr/>
        </p:nvSpPr>
        <p:spPr>
          <a:xfrm>
            <a:off x="3863752" y="5085183"/>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E</a:t>
            </a:r>
          </a:p>
        </p:txBody>
      </p:sp>
      <p:sp>
        <p:nvSpPr>
          <p:cNvPr id="18" name="Textfeld 17">
            <a:extLst>
              <a:ext uri="{FF2B5EF4-FFF2-40B4-BE49-F238E27FC236}">
                <a16:creationId xmlns:a16="http://schemas.microsoft.com/office/drawing/2014/main" id="{ACD3CE22-03C9-9633-0CFE-225C2BBA1590}"/>
              </a:ext>
            </a:extLst>
          </p:cNvPr>
          <p:cNvSpPr txBox="1"/>
          <p:nvPr/>
        </p:nvSpPr>
        <p:spPr>
          <a:xfrm>
            <a:off x="448661" y="2556880"/>
            <a:ext cx="615553" cy="215123"/>
          </a:xfrm>
          <a:prstGeom prst="rect">
            <a:avLst/>
          </a:prstGeom>
          <a:noFill/>
        </p:spPr>
        <p:txBody>
          <a:bodyPr wrap="square" lIns="0" tIns="0" rIns="0" bIns="0" rtlCol="0">
            <a:spAutoFit/>
          </a:bodyPr>
          <a:lstStyle/>
          <a:p>
            <a:pPr algn="l">
              <a:lnSpc>
                <a:spcPct val="130000"/>
              </a:lnSpc>
            </a:pPr>
            <a:r>
              <a:rPr lang="de-DE" sz="1200"/>
              <a:t>Entry: 20</a:t>
            </a:r>
          </a:p>
        </p:txBody>
      </p:sp>
      <p:sp>
        <p:nvSpPr>
          <p:cNvPr id="19" name="Textfeld 18">
            <a:extLst>
              <a:ext uri="{FF2B5EF4-FFF2-40B4-BE49-F238E27FC236}">
                <a16:creationId xmlns:a16="http://schemas.microsoft.com/office/drawing/2014/main" id="{011DBAA3-3F24-6FB2-8A20-B6FB1DC921A2}"/>
              </a:ext>
            </a:extLst>
          </p:cNvPr>
          <p:cNvSpPr txBox="1"/>
          <p:nvPr/>
        </p:nvSpPr>
        <p:spPr>
          <a:xfrm>
            <a:off x="1703512" y="2131580"/>
            <a:ext cx="615553" cy="215123"/>
          </a:xfrm>
          <a:prstGeom prst="rect">
            <a:avLst/>
          </a:prstGeom>
          <a:noFill/>
        </p:spPr>
        <p:txBody>
          <a:bodyPr wrap="square" lIns="0" tIns="0" rIns="0" bIns="0" rtlCol="0">
            <a:spAutoFit/>
          </a:bodyPr>
          <a:lstStyle/>
          <a:p>
            <a:pPr algn="l">
              <a:lnSpc>
                <a:spcPct val="130000"/>
              </a:lnSpc>
            </a:pPr>
            <a:r>
              <a:rPr lang="de-DE" sz="1200"/>
              <a:t>Entry: 30</a:t>
            </a:r>
          </a:p>
        </p:txBody>
      </p:sp>
      <p:sp>
        <p:nvSpPr>
          <p:cNvPr id="20" name="Textfeld 19">
            <a:extLst>
              <a:ext uri="{FF2B5EF4-FFF2-40B4-BE49-F238E27FC236}">
                <a16:creationId xmlns:a16="http://schemas.microsoft.com/office/drawing/2014/main" id="{5D0DF4F3-0503-C896-793D-7347C1CFB61B}"/>
              </a:ext>
            </a:extLst>
          </p:cNvPr>
          <p:cNvSpPr txBox="1"/>
          <p:nvPr/>
        </p:nvSpPr>
        <p:spPr>
          <a:xfrm>
            <a:off x="407368" y="4951831"/>
            <a:ext cx="512961" cy="215123"/>
          </a:xfrm>
          <a:prstGeom prst="rect">
            <a:avLst/>
          </a:prstGeom>
          <a:noFill/>
        </p:spPr>
        <p:txBody>
          <a:bodyPr wrap="square" lIns="0" tIns="0" rIns="0" bIns="0" rtlCol="0">
            <a:spAutoFit/>
          </a:bodyPr>
          <a:lstStyle/>
          <a:p>
            <a:pPr algn="l">
              <a:lnSpc>
                <a:spcPct val="130000"/>
              </a:lnSpc>
            </a:pPr>
            <a:r>
              <a:rPr lang="de-DE" sz="1200"/>
              <a:t>Exit: 30</a:t>
            </a:r>
          </a:p>
        </p:txBody>
      </p:sp>
      <p:sp>
        <p:nvSpPr>
          <p:cNvPr id="21" name="Textfeld 20">
            <a:extLst>
              <a:ext uri="{FF2B5EF4-FFF2-40B4-BE49-F238E27FC236}">
                <a16:creationId xmlns:a16="http://schemas.microsoft.com/office/drawing/2014/main" id="{28468C74-3572-F230-8545-C16CBCE89864}"/>
              </a:ext>
            </a:extLst>
          </p:cNvPr>
          <p:cNvSpPr txBox="1"/>
          <p:nvPr/>
        </p:nvSpPr>
        <p:spPr>
          <a:xfrm>
            <a:off x="3894217" y="2098654"/>
            <a:ext cx="700513" cy="215123"/>
          </a:xfrm>
          <a:prstGeom prst="rect">
            <a:avLst/>
          </a:prstGeom>
          <a:noFill/>
        </p:spPr>
        <p:txBody>
          <a:bodyPr wrap="square" lIns="0" tIns="0" rIns="0" bIns="0" rtlCol="0">
            <a:spAutoFit/>
          </a:bodyPr>
          <a:lstStyle/>
          <a:p>
            <a:pPr algn="l">
              <a:lnSpc>
                <a:spcPct val="130000"/>
              </a:lnSpc>
            </a:pPr>
            <a:r>
              <a:rPr lang="de-DE" sz="1200" dirty="0"/>
              <a:t>Entry: </a:t>
            </a:r>
            <a:r>
              <a:rPr lang="de-DE" sz="1200" b="1" dirty="0">
                <a:solidFill>
                  <a:srgbClr val="FF0000"/>
                </a:solidFill>
              </a:rPr>
              <a:t>90</a:t>
            </a:r>
          </a:p>
        </p:txBody>
      </p:sp>
      <p:sp>
        <p:nvSpPr>
          <p:cNvPr id="22" name="Textfeld 21">
            <a:extLst>
              <a:ext uri="{FF2B5EF4-FFF2-40B4-BE49-F238E27FC236}">
                <a16:creationId xmlns:a16="http://schemas.microsoft.com/office/drawing/2014/main" id="{66534FB6-7528-A3E6-8617-369582D74DC0}"/>
              </a:ext>
            </a:extLst>
          </p:cNvPr>
          <p:cNvSpPr txBox="1"/>
          <p:nvPr/>
        </p:nvSpPr>
        <p:spPr>
          <a:xfrm>
            <a:off x="3765167" y="5583815"/>
            <a:ext cx="597921" cy="215123"/>
          </a:xfrm>
          <a:prstGeom prst="rect">
            <a:avLst/>
          </a:prstGeom>
          <a:noFill/>
        </p:spPr>
        <p:txBody>
          <a:bodyPr wrap="none" lIns="0" tIns="0" rIns="0" bIns="0" rtlCol="0">
            <a:spAutoFit/>
          </a:bodyPr>
          <a:lstStyle/>
          <a:p>
            <a:pPr algn="l">
              <a:lnSpc>
                <a:spcPct val="130000"/>
              </a:lnSpc>
            </a:pPr>
            <a:r>
              <a:rPr lang="de-DE" sz="1200" dirty="0"/>
              <a:t>Exit: 100</a:t>
            </a:r>
          </a:p>
        </p:txBody>
      </p:sp>
      <p:sp>
        <p:nvSpPr>
          <p:cNvPr id="24" name="Inhaltsplatzhalter 4">
            <a:extLst>
              <a:ext uri="{FF2B5EF4-FFF2-40B4-BE49-F238E27FC236}">
                <a16:creationId xmlns:a16="http://schemas.microsoft.com/office/drawing/2014/main" id="{B675CD1A-827B-C391-BD40-00CD4FF7771E}"/>
              </a:ext>
            </a:extLst>
          </p:cNvPr>
          <p:cNvSpPr>
            <a:spLocks noGrp="1"/>
          </p:cNvSpPr>
          <p:nvPr>
            <p:ph sz="quarter" idx="13"/>
          </p:nvPr>
        </p:nvSpPr>
        <p:spPr>
          <a:xfrm>
            <a:off x="7733722" y="1700213"/>
            <a:ext cx="3905828" cy="4464000"/>
          </a:xfrm>
        </p:spPr>
        <p:txBody>
          <a:bodyPr/>
          <a:lstStyle/>
          <a:p>
            <a:pPr lvl="3"/>
            <a:r>
              <a:rPr lang="de-DE" sz="900" dirty="0"/>
              <a:t>Änderung der Lieferbeziehungen</a:t>
            </a:r>
          </a:p>
          <a:p>
            <a:pPr lvl="4"/>
            <a:r>
              <a:rPr lang="de-DE" sz="900" dirty="0"/>
              <a:t>Exit E soll nun nur noch mit 10 von Entry B beliefert werden, erhöhter Exit H dafür mit 10 von Entry B</a:t>
            </a:r>
          </a:p>
          <a:p>
            <a:pPr lvl="3"/>
            <a:r>
              <a:rPr lang="de-DE" sz="900" dirty="0">
                <a:sym typeface="Wingdings" panose="05000000000000000000" pitchFamily="2" charset="2"/>
              </a:rPr>
              <a:t>Überspeisekapazitäten E/E-System 12 (</a:t>
            </a:r>
            <a:r>
              <a:rPr lang="de-DE" sz="900" dirty="0" err="1">
                <a:sym typeface="Wingdings" panose="05000000000000000000" pitchFamily="2" charset="2"/>
              </a:rPr>
              <a:t>max</a:t>
            </a:r>
            <a:r>
              <a:rPr lang="de-DE" sz="900" dirty="0">
                <a:sym typeface="Wingdings" panose="05000000000000000000" pitchFamily="2" charset="2"/>
              </a:rPr>
              <a:t> 20), 13 (</a:t>
            </a:r>
            <a:r>
              <a:rPr lang="de-DE" sz="900" dirty="0" err="1">
                <a:sym typeface="Wingdings" panose="05000000000000000000" pitchFamily="2" charset="2"/>
              </a:rPr>
              <a:t>max</a:t>
            </a:r>
            <a:r>
              <a:rPr lang="de-DE" sz="900" dirty="0">
                <a:sym typeface="Wingdings" panose="05000000000000000000" pitchFamily="2" charset="2"/>
              </a:rPr>
              <a:t> 10) sowie 23 (</a:t>
            </a:r>
            <a:r>
              <a:rPr lang="de-DE" sz="900" dirty="0" err="1">
                <a:sym typeface="Wingdings" panose="05000000000000000000" pitchFamily="2" charset="2"/>
              </a:rPr>
              <a:t>max</a:t>
            </a:r>
            <a:r>
              <a:rPr lang="de-DE" sz="900" dirty="0">
                <a:sym typeface="Wingdings" panose="05000000000000000000" pitchFamily="2" charset="2"/>
              </a:rPr>
              <a:t> 10) werden konkurrierend per Auktion vermarktet</a:t>
            </a:r>
          </a:p>
          <a:p>
            <a:pPr lvl="4"/>
            <a:r>
              <a:rPr lang="de-DE" sz="900" dirty="0">
                <a:sym typeface="Wingdings" panose="05000000000000000000" pitchFamily="2" charset="2"/>
              </a:rPr>
              <a:t>TK/BKV erwirbt 10 12 &amp; 10 13</a:t>
            </a:r>
          </a:p>
          <a:p>
            <a:pPr lvl="3"/>
            <a:r>
              <a:rPr lang="de-DE" sz="900" dirty="0">
                <a:sym typeface="Wingdings" panose="05000000000000000000" pitchFamily="2" charset="2"/>
              </a:rPr>
              <a:t>BK-Abbildung (Struktur bleibt grundsätzlich wie bisher bestehen)</a:t>
            </a:r>
          </a:p>
          <a:p>
            <a:pPr lvl="4"/>
            <a:r>
              <a:rPr lang="de-DE" sz="900" dirty="0"/>
              <a:t>Prüfung der Einbringungen wie bisher</a:t>
            </a:r>
          </a:p>
          <a:p>
            <a:pPr lvl="4"/>
            <a:r>
              <a:rPr lang="de-DE" sz="900" dirty="0"/>
              <a:t>MGV ermöglicht Nutzung gebuchter Überspeisekapazität zur beschränkten Verbindung von BK 1xx, BK 2xx und BK 3xx</a:t>
            </a:r>
          </a:p>
          <a:p>
            <a:pPr lvl="4"/>
            <a:r>
              <a:rPr lang="de-DE" sz="900" dirty="0"/>
              <a:t>BKV richtet Verbindung BK 101</a:t>
            </a:r>
            <a:r>
              <a:rPr lang="de-DE" sz="900" dirty="0">
                <a:sym typeface="Wingdings" panose="05000000000000000000" pitchFamily="2" charset="2"/>
              </a:rPr>
              <a:t></a:t>
            </a:r>
            <a:r>
              <a:rPr lang="de-DE" sz="900" dirty="0"/>
              <a:t>201 mit 10 </a:t>
            </a:r>
            <a:r>
              <a:rPr lang="de-DE" sz="900" dirty="0">
                <a:sym typeface="Wingdings" panose="05000000000000000000" pitchFamily="2" charset="2"/>
              </a:rPr>
              <a:t>sowie BK 101301 mit 10 ein</a:t>
            </a:r>
          </a:p>
          <a:p>
            <a:pPr lvl="3"/>
            <a:r>
              <a:rPr lang="de-DE" sz="900" dirty="0"/>
              <a:t>Nutzung der Kapazitäten/BK</a:t>
            </a:r>
          </a:p>
          <a:p>
            <a:pPr marL="0" lvl="3" indent="0">
              <a:buNone/>
            </a:pPr>
            <a:endParaRPr lang="de-DE" sz="900" dirty="0">
              <a:sym typeface="Wingdings" panose="05000000000000000000" pitchFamily="2" charset="2"/>
            </a:endParaRPr>
          </a:p>
        </p:txBody>
      </p:sp>
      <p:sp>
        <p:nvSpPr>
          <p:cNvPr id="27" name="Textfeld 26">
            <a:extLst>
              <a:ext uri="{FF2B5EF4-FFF2-40B4-BE49-F238E27FC236}">
                <a16:creationId xmlns:a16="http://schemas.microsoft.com/office/drawing/2014/main" id="{86E5D0CB-7901-98C6-B3AD-B83F84DAC7DF}"/>
              </a:ext>
            </a:extLst>
          </p:cNvPr>
          <p:cNvSpPr txBox="1"/>
          <p:nvPr/>
        </p:nvSpPr>
        <p:spPr>
          <a:xfrm>
            <a:off x="1117532" y="1676508"/>
            <a:ext cx="940963" cy="215123"/>
          </a:xfrm>
          <a:prstGeom prst="rect">
            <a:avLst/>
          </a:prstGeom>
          <a:noFill/>
        </p:spPr>
        <p:txBody>
          <a:bodyPr wrap="square" lIns="0" tIns="0" rIns="0" bIns="0" rtlCol="0">
            <a:spAutoFit/>
          </a:bodyPr>
          <a:lstStyle/>
          <a:p>
            <a:pPr algn="ctr">
              <a:lnSpc>
                <a:spcPct val="130000"/>
              </a:lnSpc>
            </a:pPr>
            <a:r>
              <a:rPr lang="de-DE" sz="1200" dirty="0"/>
              <a:t>Cluster 1</a:t>
            </a:r>
          </a:p>
        </p:txBody>
      </p:sp>
      <p:sp>
        <p:nvSpPr>
          <p:cNvPr id="28" name="Textfeld 27">
            <a:extLst>
              <a:ext uri="{FF2B5EF4-FFF2-40B4-BE49-F238E27FC236}">
                <a16:creationId xmlns:a16="http://schemas.microsoft.com/office/drawing/2014/main" id="{78D06AE7-BD04-0BD9-85FF-B1D6184AFC1B}"/>
              </a:ext>
            </a:extLst>
          </p:cNvPr>
          <p:cNvSpPr txBox="1"/>
          <p:nvPr/>
        </p:nvSpPr>
        <p:spPr>
          <a:xfrm>
            <a:off x="3282829" y="1676507"/>
            <a:ext cx="940963" cy="215123"/>
          </a:xfrm>
          <a:prstGeom prst="rect">
            <a:avLst/>
          </a:prstGeom>
          <a:noFill/>
        </p:spPr>
        <p:txBody>
          <a:bodyPr wrap="square" lIns="0" tIns="0" rIns="0" bIns="0" rtlCol="0">
            <a:spAutoFit/>
          </a:bodyPr>
          <a:lstStyle/>
          <a:p>
            <a:pPr algn="ctr">
              <a:lnSpc>
                <a:spcPct val="130000"/>
              </a:lnSpc>
            </a:pPr>
            <a:r>
              <a:rPr lang="de-DE" sz="1200" dirty="0"/>
              <a:t>Cluster 2</a:t>
            </a:r>
          </a:p>
        </p:txBody>
      </p:sp>
      <p:sp>
        <p:nvSpPr>
          <p:cNvPr id="29" name="Ellipse 28">
            <a:extLst>
              <a:ext uri="{FF2B5EF4-FFF2-40B4-BE49-F238E27FC236}">
                <a16:creationId xmlns:a16="http://schemas.microsoft.com/office/drawing/2014/main" id="{319B82AC-0818-020F-2012-65669EFCD876}"/>
              </a:ext>
            </a:extLst>
          </p:cNvPr>
          <p:cNvSpPr/>
          <p:nvPr/>
        </p:nvSpPr>
        <p:spPr>
          <a:xfrm>
            <a:off x="5107721" y="2438155"/>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a:extLst>
              <a:ext uri="{FF2B5EF4-FFF2-40B4-BE49-F238E27FC236}">
                <a16:creationId xmlns:a16="http://schemas.microsoft.com/office/drawing/2014/main" id="{C9A474E7-5E1A-4211-7575-E50ADB6B2B0B}"/>
              </a:ext>
            </a:extLst>
          </p:cNvPr>
          <p:cNvSpPr txBox="1"/>
          <p:nvPr/>
        </p:nvSpPr>
        <p:spPr>
          <a:xfrm>
            <a:off x="5957937" y="3770753"/>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31" name="Raute 30">
            <a:extLst>
              <a:ext uri="{FF2B5EF4-FFF2-40B4-BE49-F238E27FC236}">
                <a16:creationId xmlns:a16="http://schemas.microsoft.com/office/drawing/2014/main" id="{AA0B0255-D29C-8603-B9AA-4C1C35EC575E}"/>
              </a:ext>
            </a:extLst>
          </p:cNvPr>
          <p:cNvSpPr/>
          <p:nvPr/>
        </p:nvSpPr>
        <p:spPr>
          <a:xfrm>
            <a:off x="6331857" y="2366147"/>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F</a:t>
            </a:r>
          </a:p>
        </p:txBody>
      </p:sp>
      <p:sp>
        <p:nvSpPr>
          <p:cNvPr id="32" name="Raute 31">
            <a:extLst>
              <a:ext uri="{FF2B5EF4-FFF2-40B4-BE49-F238E27FC236}">
                <a16:creationId xmlns:a16="http://schemas.microsoft.com/office/drawing/2014/main" id="{5C167E4A-7282-515C-6910-276D78824517}"/>
              </a:ext>
            </a:extLst>
          </p:cNvPr>
          <p:cNvSpPr/>
          <p:nvPr/>
        </p:nvSpPr>
        <p:spPr>
          <a:xfrm>
            <a:off x="6115833" y="510245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G</a:t>
            </a:r>
          </a:p>
        </p:txBody>
      </p:sp>
      <p:sp>
        <p:nvSpPr>
          <p:cNvPr id="33" name="Textfeld 32">
            <a:extLst>
              <a:ext uri="{FF2B5EF4-FFF2-40B4-BE49-F238E27FC236}">
                <a16:creationId xmlns:a16="http://schemas.microsoft.com/office/drawing/2014/main" id="{35A9D5D6-143B-E931-9042-5F57D85012BD}"/>
              </a:ext>
            </a:extLst>
          </p:cNvPr>
          <p:cNvSpPr txBox="1"/>
          <p:nvPr/>
        </p:nvSpPr>
        <p:spPr>
          <a:xfrm>
            <a:off x="6146298" y="2115921"/>
            <a:ext cx="700513" cy="215123"/>
          </a:xfrm>
          <a:prstGeom prst="rect">
            <a:avLst/>
          </a:prstGeom>
          <a:noFill/>
        </p:spPr>
        <p:txBody>
          <a:bodyPr wrap="square" lIns="0" tIns="0" rIns="0" bIns="0" rtlCol="0">
            <a:spAutoFit/>
          </a:bodyPr>
          <a:lstStyle/>
          <a:p>
            <a:pPr algn="l">
              <a:lnSpc>
                <a:spcPct val="130000"/>
              </a:lnSpc>
            </a:pPr>
            <a:r>
              <a:rPr lang="de-DE" sz="1200" dirty="0"/>
              <a:t>Entry: 200</a:t>
            </a:r>
          </a:p>
        </p:txBody>
      </p:sp>
      <p:sp>
        <p:nvSpPr>
          <p:cNvPr id="34" name="Textfeld 33">
            <a:extLst>
              <a:ext uri="{FF2B5EF4-FFF2-40B4-BE49-F238E27FC236}">
                <a16:creationId xmlns:a16="http://schemas.microsoft.com/office/drawing/2014/main" id="{F83F4DD9-09EA-06D9-4512-45543BA8B862}"/>
              </a:ext>
            </a:extLst>
          </p:cNvPr>
          <p:cNvSpPr txBox="1"/>
          <p:nvPr/>
        </p:nvSpPr>
        <p:spPr>
          <a:xfrm>
            <a:off x="6017248" y="5601082"/>
            <a:ext cx="597921" cy="215123"/>
          </a:xfrm>
          <a:prstGeom prst="rect">
            <a:avLst/>
          </a:prstGeom>
          <a:noFill/>
        </p:spPr>
        <p:txBody>
          <a:bodyPr wrap="none" lIns="0" tIns="0" rIns="0" bIns="0" rtlCol="0">
            <a:spAutoFit/>
          </a:bodyPr>
          <a:lstStyle/>
          <a:p>
            <a:pPr algn="l">
              <a:lnSpc>
                <a:spcPct val="130000"/>
              </a:lnSpc>
            </a:pPr>
            <a:r>
              <a:rPr lang="de-DE" sz="1200"/>
              <a:t>Exit: 100</a:t>
            </a:r>
          </a:p>
        </p:txBody>
      </p:sp>
      <p:sp>
        <p:nvSpPr>
          <p:cNvPr id="35" name="Textfeld 34">
            <a:extLst>
              <a:ext uri="{FF2B5EF4-FFF2-40B4-BE49-F238E27FC236}">
                <a16:creationId xmlns:a16="http://schemas.microsoft.com/office/drawing/2014/main" id="{F61AE1B6-52DA-8706-5363-DD7B148F8B5F}"/>
              </a:ext>
            </a:extLst>
          </p:cNvPr>
          <p:cNvSpPr txBox="1"/>
          <p:nvPr/>
        </p:nvSpPr>
        <p:spPr>
          <a:xfrm>
            <a:off x="5534910" y="1693774"/>
            <a:ext cx="940963" cy="215123"/>
          </a:xfrm>
          <a:prstGeom prst="rect">
            <a:avLst/>
          </a:prstGeom>
          <a:noFill/>
        </p:spPr>
        <p:txBody>
          <a:bodyPr wrap="square" lIns="0" tIns="0" rIns="0" bIns="0" rtlCol="0">
            <a:spAutoFit/>
          </a:bodyPr>
          <a:lstStyle/>
          <a:p>
            <a:pPr algn="ctr">
              <a:lnSpc>
                <a:spcPct val="130000"/>
              </a:lnSpc>
            </a:pPr>
            <a:r>
              <a:rPr lang="de-DE" sz="1200" dirty="0"/>
              <a:t>Cluster 3</a:t>
            </a:r>
          </a:p>
        </p:txBody>
      </p:sp>
      <p:sp>
        <p:nvSpPr>
          <p:cNvPr id="36" name="Raute 35">
            <a:extLst>
              <a:ext uri="{FF2B5EF4-FFF2-40B4-BE49-F238E27FC236}">
                <a16:creationId xmlns:a16="http://schemas.microsoft.com/office/drawing/2014/main" id="{D8682AEC-DD59-5CDD-23D8-53586C5060D2}"/>
              </a:ext>
            </a:extLst>
          </p:cNvPr>
          <p:cNvSpPr/>
          <p:nvPr/>
        </p:nvSpPr>
        <p:spPr>
          <a:xfrm>
            <a:off x="6747669" y="4735807"/>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H</a:t>
            </a:r>
          </a:p>
        </p:txBody>
      </p:sp>
      <p:sp>
        <p:nvSpPr>
          <p:cNvPr id="37" name="Textfeld 36">
            <a:extLst>
              <a:ext uri="{FF2B5EF4-FFF2-40B4-BE49-F238E27FC236}">
                <a16:creationId xmlns:a16="http://schemas.microsoft.com/office/drawing/2014/main" id="{D18FE3B9-AAE2-5AD3-A5E1-0FE5ACA73A4C}"/>
              </a:ext>
            </a:extLst>
          </p:cNvPr>
          <p:cNvSpPr txBox="1"/>
          <p:nvPr/>
        </p:nvSpPr>
        <p:spPr>
          <a:xfrm>
            <a:off x="6781778" y="5137094"/>
            <a:ext cx="597921" cy="215123"/>
          </a:xfrm>
          <a:prstGeom prst="rect">
            <a:avLst/>
          </a:prstGeom>
          <a:noFill/>
        </p:spPr>
        <p:txBody>
          <a:bodyPr wrap="none" lIns="0" tIns="0" rIns="0" bIns="0" rtlCol="0">
            <a:spAutoFit/>
          </a:bodyPr>
          <a:lstStyle/>
          <a:p>
            <a:pPr algn="l">
              <a:lnSpc>
                <a:spcPct val="130000"/>
              </a:lnSpc>
            </a:pPr>
            <a:r>
              <a:rPr lang="de-DE" sz="1200" dirty="0"/>
              <a:t>Exit: </a:t>
            </a:r>
            <a:r>
              <a:rPr lang="de-DE" sz="1200" b="1" dirty="0">
                <a:solidFill>
                  <a:srgbClr val="FF0000"/>
                </a:solidFill>
              </a:rPr>
              <a:t>110</a:t>
            </a:r>
          </a:p>
        </p:txBody>
      </p:sp>
      <p:sp>
        <p:nvSpPr>
          <p:cNvPr id="5" name="Pfeil: nach rechts 4">
            <a:extLst>
              <a:ext uri="{FF2B5EF4-FFF2-40B4-BE49-F238E27FC236}">
                <a16:creationId xmlns:a16="http://schemas.microsoft.com/office/drawing/2014/main" id="{354F28C0-BB2E-3653-D719-87341816278D}"/>
              </a:ext>
            </a:extLst>
          </p:cNvPr>
          <p:cNvSpPr/>
          <p:nvPr/>
        </p:nvSpPr>
        <p:spPr>
          <a:xfrm>
            <a:off x="2478576" y="3573017"/>
            <a:ext cx="580167" cy="50405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20</a:t>
            </a:r>
          </a:p>
        </p:txBody>
      </p:sp>
      <p:sp>
        <p:nvSpPr>
          <p:cNvPr id="7" name="Pfeil: nach rechts 6">
            <a:extLst>
              <a:ext uri="{FF2B5EF4-FFF2-40B4-BE49-F238E27FC236}">
                <a16:creationId xmlns:a16="http://schemas.microsoft.com/office/drawing/2014/main" id="{04C27DF2-8389-4CF5-F65A-91F5E5354AB7}"/>
              </a:ext>
            </a:extLst>
          </p:cNvPr>
          <p:cNvSpPr/>
          <p:nvPr/>
        </p:nvSpPr>
        <p:spPr>
          <a:xfrm>
            <a:off x="4703435" y="3573017"/>
            <a:ext cx="580167" cy="50405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10</a:t>
            </a:r>
          </a:p>
        </p:txBody>
      </p:sp>
      <p:graphicFrame>
        <p:nvGraphicFramePr>
          <p:cNvPr id="14" name="Tabelle 13">
            <a:extLst>
              <a:ext uri="{FF2B5EF4-FFF2-40B4-BE49-F238E27FC236}">
                <a16:creationId xmlns:a16="http://schemas.microsoft.com/office/drawing/2014/main" id="{4A0E0568-BF25-49EA-3916-45C395E77FAB}"/>
              </a:ext>
            </a:extLst>
          </p:cNvPr>
          <p:cNvGraphicFramePr>
            <a:graphicFrameLocks noGrp="1"/>
          </p:cNvGraphicFramePr>
          <p:nvPr>
            <p:extLst>
              <p:ext uri="{D42A27DB-BD31-4B8C-83A1-F6EECF244321}">
                <p14:modId xmlns:p14="http://schemas.microsoft.com/office/powerpoint/2010/main" val="4246390208"/>
              </p:ext>
            </p:extLst>
          </p:nvPr>
        </p:nvGraphicFramePr>
        <p:xfrm>
          <a:off x="7501858" y="4341490"/>
          <a:ext cx="4449319" cy="1521919"/>
        </p:xfrm>
        <a:graphic>
          <a:graphicData uri="http://schemas.openxmlformats.org/drawingml/2006/table">
            <a:tbl>
              <a:tblPr firstRow="1" bandRow="1">
                <a:tableStyleId>{8A107856-5554-42FB-B03E-39F5DBC370BA}</a:tableStyleId>
              </a:tblPr>
              <a:tblGrid>
                <a:gridCol w="964458">
                  <a:extLst>
                    <a:ext uri="{9D8B030D-6E8A-4147-A177-3AD203B41FA5}">
                      <a16:colId xmlns:a16="http://schemas.microsoft.com/office/drawing/2014/main" val="2302417144"/>
                    </a:ext>
                  </a:extLst>
                </a:gridCol>
                <a:gridCol w="631861">
                  <a:extLst>
                    <a:ext uri="{9D8B030D-6E8A-4147-A177-3AD203B41FA5}">
                      <a16:colId xmlns:a16="http://schemas.microsoft.com/office/drawing/2014/main" val="635064244"/>
                    </a:ext>
                  </a:extLst>
                </a:gridCol>
                <a:gridCol w="455097">
                  <a:extLst>
                    <a:ext uri="{9D8B030D-6E8A-4147-A177-3AD203B41FA5}">
                      <a16:colId xmlns:a16="http://schemas.microsoft.com/office/drawing/2014/main" val="3297701308"/>
                    </a:ext>
                  </a:extLst>
                </a:gridCol>
                <a:gridCol w="646430">
                  <a:extLst>
                    <a:ext uri="{9D8B030D-6E8A-4147-A177-3AD203B41FA5}">
                      <a16:colId xmlns:a16="http://schemas.microsoft.com/office/drawing/2014/main" val="2546616921"/>
                    </a:ext>
                  </a:extLst>
                </a:gridCol>
                <a:gridCol w="448867">
                  <a:extLst>
                    <a:ext uri="{9D8B030D-6E8A-4147-A177-3AD203B41FA5}">
                      <a16:colId xmlns:a16="http://schemas.microsoft.com/office/drawing/2014/main" val="246233495"/>
                    </a:ext>
                  </a:extLst>
                </a:gridCol>
                <a:gridCol w="646430">
                  <a:extLst>
                    <a:ext uri="{9D8B030D-6E8A-4147-A177-3AD203B41FA5}">
                      <a16:colId xmlns:a16="http://schemas.microsoft.com/office/drawing/2014/main" val="3973444796"/>
                    </a:ext>
                  </a:extLst>
                </a:gridCol>
                <a:gridCol w="656176">
                  <a:extLst>
                    <a:ext uri="{9D8B030D-6E8A-4147-A177-3AD203B41FA5}">
                      <a16:colId xmlns:a16="http://schemas.microsoft.com/office/drawing/2014/main" val="3104762326"/>
                    </a:ext>
                  </a:extLst>
                </a:gridCol>
              </a:tblGrid>
              <a:tr h="241764">
                <a:tc>
                  <a:txBody>
                    <a:bodyPr/>
                    <a:lstStyle/>
                    <a:p>
                      <a:endParaRPr lang="de-DE" sz="1000"/>
                    </a:p>
                  </a:txBody>
                  <a:tcPr/>
                </a:tc>
                <a:tc>
                  <a:txBody>
                    <a:bodyPr/>
                    <a:lstStyle/>
                    <a:p>
                      <a:r>
                        <a:rPr lang="de-DE" sz="1000"/>
                        <a:t>BK 101</a:t>
                      </a:r>
                    </a:p>
                  </a:txBody>
                  <a:tcPr/>
                </a:tc>
                <a:tc>
                  <a:txBody>
                    <a:bodyPr/>
                    <a:lstStyle/>
                    <a:p>
                      <a:endParaRPr lang="de-DE" sz="1000"/>
                    </a:p>
                  </a:txBody>
                  <a:tcPr/>
                </a:tc>
                <a:tc>
                  <a:txBody>
                    <a:bodyPr/>
                    <a:lstStyle/>
                    <a:p>
                      <a:r>
                        <a:rPr lang="de-DE" sz="1000"/>
                        <a:t>BK 201</a:t>
                      </a:r>
                    </a:p>
                  </a:txBody>
                  <a:tcPr/>
                </a:tc>
                <a:tc>
                  <a:txBody>
                    <a:bodyPr/>
                    <a:lstStyle/>
                    <a:p>
                      <a:endParaRPr lang="de-DE" sz="1000"/>
                    </a:p>
                  </a:txBody>
                  <a:tcPr/>
                </a:tc>
                <a:tc>
                  <a:txBody>
                    <a:bodyPr/>
                    <a:lstStyle/>
                    <a:p>
                      <a:r>
                        <a:rPr lang="de-DE" sz="1000"/>
                        <a:t>BK 301</a:t>
                      </a:r>
                    </a:p>
                  </a:txBody>
                  <a:tcPr/>
                </a:tc>
                <a:tc>
                  <a:txBody>
                    <a:bodyPr/>
                    <a:lstStyle/>
                    <a:p>
                      <a:endParaRPr lang="de-DE" sz="1000"/>
                    </a:p>
                  </a:txBody>
                  <a:tcPr/>
                </a:tc>
                <a:extLst>
                  <a:ext uri="{0D108BD9-81ED-4DB2-BD59-A6C34878D82A}">
                    <a16:rowId xmlns:a16="http://schemas.microsoft.com/office/drawing/2014/main" val="3961275468"/>
                  </a:ext>
                </a:extLst>
              </a:tr>
              <a:tr h="272696">
                <a:tc>
                  <a:txBody>
                    <a:bodyPr/>
                    <a:lstStyle/>
                    <a:p>
                      <a:endParaRPr lang="de-DE" sz="1000"/>
                    </a:p>
                  </a:txBody>
                  <a:tcPr/>
                </a:tc>
                <a:tc>
                  <a:txBody>
                    <a:bodyPr/>
                    <a:lstStyle/>
                    <a:p>
                      <a:r>
                        <a:rPr lang="de-DE" sz="1000"/>
                        <a:t>Entry A</a:t>
                      </a:r>
                    </a:p>
                  </a:txBody>
                  <a:tcPr/>
                </a:tc>
                <a:tc>
                  <a:txBody>
                    <a:bodyPr/>
                    <a:lstStyle/>
                    <a:p>
                      <a:r>
                        <a:rPr lang="de-DE" sz="1000"/>
                        <a:t>20</a:t>
                      </a:r>
                    </a:p>
                  </a:txBody>
                  <a:tcPr/>
                </a:tc>
                <a:tc>
                  <a:txBody>
                    <a:bodyPr/>
                    <a:lstStyle/>
                    <a:p>
                      <a:r>
                        <a:rPr lang="de-DE" sz="1000"/>
                        <a:t>Entry D</a:t>
                      </a:r>
                    </a:p>
                  </a:txBody>
                  <a:tcPr/>
                </a:tc>
                <a:tc>
                  <a:txBody>
                    <a:bodyPr/>
                    <a:lstStyle/>
                    <a:p>
                      <a:r>
                        <a:rPr lang="de-DE" sz="1000" b="1" dirty="0">
                          <a:solidFill>
                            <a:srgbClr val="FF0000"/>
                          </a:solidFill>
                        </a:rPr>
                        <a:t>90</a:t>
                      </a:r>
                    </a:p>
                  </a:txBody>
                  <a:tcPr/>
                </a:tc>
                <a:tc>
                  <a:txBody>
                    <a:bodyPr/>
                    <a:lstStyle/>
                    <a:p>
                      <a:r>
                        <a:rPr lang="de-DE" sz="1000"/>
                        <a:t>Entry F</a:t>
                      </a:r>
                    </a:p>
                  </a:txBody>
                  <a:tcPr/>
                </a:tc>
                <a:tc>
                  <a:txBody>
                    <a:bodyPr/>
                    <a:lstStyle/>
                    <a:p>
                      <a:r>
                        <a:rPr lang="de-DE" sz="1000" dirty="0"/>
                        <a:t>200</a:t>
                      </a:r>
                    </a:p>
                  </a:txBody>
                  <a:tcPr/>
                </a:tc>
                <a:extLst>
                  <a:ext uri="{0D108BD9-81ED-4DB2-BD59-A6C34878D82A}">
                    <a16:rowId xmlns:a16="http://schemas.microsoft.com/office/drawing/2014/main" val="1307497678"/>
                  </a:ext>
                </a:extLst>
              </a:tr>
              <a:tr h="266297">
                <a:tc>
                  <a:txBody>
                    <a:bodyPr/>
                    <a:lstStyle/>
                    <a:p>
                      <a:endParaRPr lang="de-DE" sz="1000"/>
                    </a:p>
                  </a:txBody>
                  <a:tcPr/>
                </a:tc>
                <a:tc>
                  <a:txBody>
                    <a:bodyPr/>
                    <a:lstStyle/>
                    <a:p>
                      <a:r>
                        <a:rPr lang="de-DE" sz="1000"/>
                        <a:t>Entry B</a:t>
                      </a:r>
                    </a:p>
                  </a:txBody>
                  <a:tcPr/>
                </a:tc>
                <a:tc>
                  <a:txBody>
                    <a:bodyPr/>
                    <a:lstStyle/>
                    <a:p>
                      <a:r>
                        <a:rPr lang="de-DE" sz="1000"/>
                        <a:t>30</a:t>
                      </a:r>
                    </a:p>
                  </a:txBody>
                  <a:tcPr/>
                </a:tc>
                <a:tc>
                  <a:txBody>
                    <a:bodyPr/>
                    <a:lstStyle/>
                    <a:p>
                      <a:r>
                        <a:rPr lang="de-DE" sz="1000"/>
                        <a:t>Exit E</a:t>
                      </a:r>
                    </a:p>
                  </a:txBody>
                  <a:tcPr/>
                </a:tc>
                <a:tc>
                  <a:txBody>
                    <a:bodyPr/>
                    <a:lstStyle/>
                    <a:p>
                      <a:r>
                        <a:rPr lang="de-DE" sz="1000" dirty="0"/>
                        <a:t>100</a:t>
                      </a:r>
                    </a:p>
                  </a:txBody>
                  <a:tcPr/>
                </a:tc>
                <a:tc>
                  <a:txBody>
                    <a:bodyPr/>
                    <a:lstStyle/>
                    <a:p>
                      <a:r>
                        <a:rPr lang="de-DE" sz="1000"/>
                        <a:t>Exit G</a:t>
                      </a:r>
                    </a:p>
                  </a:txBody>
                  <a:tcPr/>
                </a:tc>
                <a:tc>
                  <a:txBody>
                    <a:bodyPr/>
                    <a:lstStyle/>
                    <a:p>
                      <a:r>
                        <a:rPr lang="de-DE" sz="1000"/>
                        <a:t>100</a:t>
                      </a:r>
                    </a:p>
                  </a:txBody>
                  <a:tcPr/>
                </a:tc>
                <a:extLst>
                  <a:ext uri="{0D108BD9-81ED-4DB2-BD59-A6C34878D82A}">
                    <a16:rowId xmlns:a16="http://schemas.microsoft.com/office/drawing/2014/main" val="26248559"/>
                  </a:ext>
                </a:extLst>
              </a:tr>
              <a:tr h="234313">
                <a:tc>
                  <a:txBody>
                    <a:bodyPr/>
                    <a:lstStyle/>
                    <a:p>
                      <a:endParaRPr lang="de-DE" sz="1000"/>
                    </a:p>
                  </a:txBody>
                  <a:tcPr/>
                </a:tc>
                <a:tc>
                  <a:txBody>
                    <a:bodyPr/>
                    <a:lstStyle/>
                    <a:p>
                      <a:r>
                        <a:rPr lang="de-DE" sz="1000"/>
                        <a:t>Exit C</a:t>
                      </a:r>
                    </a:p>
                  </a:txBody>
                  <a:tcPr/>
                </a:tc>
                <a:tc>
                  <a:txBody>
                    <a:bodyPr/>
                    <a:lstStyle/>
                    <a:p>
                      <a:r>
                        <a:rPr lang="de-DE" sz="1000"/>
                        <a:t>30</a:t>
                      </a:r>
                    </a:p>
                  </a:txBody>
                  <a:tcPr/>
                </a:tc>
                <a:tc>
                  <a:txBody>
                    <a:bodyPr/>
                    <a:lstStyle/>
                    <a:p>
                      <a:endParaRPr lang="de-DE" sz="1000"/>
                    </a:p>
                  </a:txBody>
                  <a:tcPr/>
                </a:tc>
                <a:tc>
                  <a:txBody>
                    <a:bodyPr/>
                    <a:lstStyle/>
                    <a:p>
                      <a:endParaRPr lang="de-DE" sz="1000"/>
                    </a:p>
                  </a:txBody>
                  <a:tcPr/>
                </a:tc>
                <a:tc>
                  <a:txBody>
                    <a:bodyPr/>
                    <a:lstStyle/>
                    <a:p>
                      <a:r>
                        <a:rPr lang="de-DE" sz="1000"/>
                        <a:t>Exit H</a:t>
                      </a:r>
                    </a:p>
                  </a:txBody>
                  <a:tcPr/>
                </a:tc>
                <a:tc>
                  <a:txBody>
                    <a:bodyPr/>
                    <a:lstStyle/>
                    <a:p>
                      <a:r>
                        <a:rPr lang="de-DE" sz="1000" b="1" dirty="0">
                          <a:solidFill>
                            <a:srgbClr val="FF0000"/>
                          </a:solidFill>
                        </a:rPr>
                        <a:t>110</a:t>
                      </a:r>
                    </a:p>
                  </a:txBody>
                  <a:tcPr/>
                </a:tc>
                <a:extLst>
                  <a:ext uri="{0D108BD9-81ED-4DB2-BD59-A6C34878D82A}">
                    <a16:rowId xmlns:a16="http://schemas.microsoft.com/office/drawing/2014/main" val="1095996026"/>
                  </a:ext>
                </a:extLst>
              </a:tr>
              <a:tr h="251406">
                <a:tc>
                  <a:txBody>
                    <a:bodyPr/>
                    <a:lstStyle/>
                    <a:p>
                      <a:r>
                        <a:rPr lang="de-DE" sz="1000"/>
                        <a:t>BK-Status</a:t>
                      </a:r>
                    </a:p>
                  </a:txBody>
                  <a:tcPr/>
                </a:tc>
                <a:tc>
                  <a:txBody>
                    <a:bodyPr/>
                    <a:lstStyle/>
                    <a:p>
                      <a:endParaRPr lang="de-DE" sz="1000"/>
                    </a:p>
                  </a:txBody>
                  <a:tcPr/>
                </a:tc>
                <a:tc>
                  <a:txBody>
                    <a:bodyPr/>
                    <a:lstStyle/>
                    <a:p>
                      <a:r>
                        <a:rPr lang="de-DE" sz="1000"/>
                        <a:t>+20</a:t>
                      </a:r>
                    </a:p>
                  </a:txBody>
                  <a:tcPr/>
                </a:tc>
                <a:tc>
                  <a:txBody>
                    <a:bodyPr/>
                    <a:lstStyle/>
                    <a:p>
                      <a:endParaRPr lang="de-DE" sz="1000"/>
                    </a:p>
                  </a:txBody>
                  <a:tcPr/>
                </a:tc>
                <a:tc>
                  <a:txBody>
                    <a:bodyPr/>
                    <a:lstStyle/>
                    <a:p>
                      <a:r>
                        <a:rPr lang="de-DE" sz="1000"/>
                        <a:t>-10</a:t>
                      </a:r>
                    </a:p>
                  </a:txBody>
                  <a:tcPr/>
                </a:tc>
                <a:tc>
                  <a:txBody>
                    <a:bodyPr/>
                    <a:lstStyle/>
                    <a:p>
                      <a:endParaRPr lang="de-DE" sz="1000"/>
                    </a:p>
                  </a:txBody>
                  <a:tcPr/>
                </a:tc>
                <a:tc>
                  <a:txBody>
                    <a:bodyPr/>
                    <a:lstStyle/>
                    <a:p>
                      <a:r>
                        <a:rPr lang="de-DE" sz="1000"/>
                        <a:t>-10</a:t>
                      </a:r>
                    </a:p>
                  </a:txBody>
                  <a:tcPr/>
                </a:tc>
                <a:extLst>
                  <a:ext uri="{0D108BD9-81ED-4DB2-BD59-A6C34878D82A}">
                    <a16:rowId xmlns:a16="http://schemas.microsoft.com/office/drawing/2014/main" val="946637405"/>
                  </a:ext>
                </a:extLst>
              </a:tr>
              <a:tr h="240663">
                <a:tc>
                  <a:txBody>
                    <a:bodyPr/>
                    <a:lstStyle/>
                    <a:p>
                      <a:r>
                        <a:rPr lang="de-DE" sz="1000" b="0"/>
                        <a:t>BK-S saldiert</a:t>
                      </a:r>
                    </a:p>
                  </a:txBody>
                  <a:tcPr/>
                </a:tc>
                <a:tc>
                  <a:txBody>
                    <a:bodyPr/>
                    <a:lstStyle/>
                    <a:p>
                      <a:endParaRPr lang="de-DE" sz="1000"/>
                    </a:p>
                  </a:txBody>
                  <a:tcPr/>
                </a:tc>
                <a:tc>
                  <a:txBody>
                    <a:bodyPr/>
                    <a:lstStyle/>
                    <a:p>
                      <a:r>
                        <a:rPr lang="de-DE" sz="1000"/>
                        <a:t>0</a:t>
                      </a:r>
                    </a:p>
                  </a:txBody>
                  <a:tcPr/>
                </a:tc>
                <a:tc>
                  <a:txBody>
                    <a:bodyPr/>
                    <a:lstStyle/>
                    <a:p>
                      <a:endParaRPr lang="de-DE" sz="1000"/>
                    </a:p>
                  </a:txBody>
                  <a:tcPr/>
                </a:tc>
                <a:tc>
                  <a:txBody>
                    <a:bodyPr/>
                    <a:lstStyle/>
                    <a:p>
                      <a:r>
                        <a:rPr lang="de-DE" sz="1000"/>
                        <a:t>0</a:t>
                      </a:r>
                    </a:p>
                  </a:txBody>
                  <a:tcPr/>
                </a:tc>
                <a:tc>
                  <a:txBody>
                    <a:bodyPr/>
                    <a:lstStyle/>
                    <a:p>
                      <a:endParaRPr lang="de-DE" sz="1000"/>
                    </a:p>
                  </a:txBody>
                  <a:tcPr/>
                </a:tc>
                <a:tc>
                  <a:txBody>
                    <a:bodyPr/>
                    <a:lstStyle/>
                    <a:p>
                      <a:r>
                        <a:rPr lang="de-DE" sz="1000" dirty="0"/>
                        <a:t>0</a:t>
                      </a:r>
                    </a:p>
                  </a:txBody>
                  <a:tcPr/>
                </a:tc>
                <a:extLst>
                  <a:ext uri="{0D108BD9-81ED-4DB2-BD59-A6C34878D82A}">
                    <a16:rowId xmlns:a16="http://schemas.microsoft.com/office/drawing/2014/main" val="4215216970"/>
                  </a:ext>
                </a:extLst>
              </a:tr>
            </a:tbl>
          </a:graphicData>
        </a:graphic>
      </p:graphicFrame>
      <p:cxnSp>
        <p:nvCxnSpPr>
          <p:cNvPr id="16" name="Gerade Verbindung mit Pfeil 15">
            <a:extLst>
              <a:ext uri="{FF2B5EF4-FFF2-40B4-BE49-F238E27FC236}">
                <a16:creationId xmlns:a16="http://schemas.microsoft.com/office/drawing/2014/main" id="{7FDF3525-9C75-CF56-53B8-EDFF722AC6C2}"/>
              </a:ext>
            </a:extLst>
          </p:cNvPr>
          <p:cNvCxnSpPr/>
          <p:nvPr/>
        </p:nvCxnSpPr>
        <p:spPr>
          <a:xfrm>
            <a:off x="9493250" y="5449688"/>
            <a:ext cx="8382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5700FE1E-1211-5967-D4DE-B45575EE948D}"/>
              </a:ext>
            </a:extLst>
          </p:cNvPr>
          <p:cNvCxnSpPr>
            <a:cxnSpLocks/>
          </p:cNvCxnSpPr>
          <p:nvPr/>
        </p:nvCxnSpPr>
        <p:spPr>
          <a:xfrm>
            <a:off x="9493250" y="5561286"/>
            <a:ext cx="18796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43670963-A422-4D05-BC99-A280D68F061A}"/>
              </a:ext>
            </a:extLst>
          </p:cNvPr>
          <p:cNvSpPr txBox="1"/>
          <p:nvPr/>
        </p:nvSpPr>
        <p:spPr>
          <a:xfrm>
            <a:off x="651910" y="1426767"/>
            <a:ext cx="6383791" cy="215123"/>
          </a:xfrm>
          <a:prstGeom prst="rect">
            <a:avLst/>
          </a:prstGeom>
          <a:noFill/>
        </p:spPr>
        <p:txBody>
          <a:bodyPr wrap="square" lIns="0" tIns="0" rIns="0" bIns="0" rtlCol="0">
            <a:spAutoFit/>
          </a:bodyPr>
          <a:lstStyle/>
          <a:p>
            <a:pPr algn="ctr">
              <a:lnSpc>
                <a:spcPct val="130000"/>
              </a:lnSpc>
            </a:pPr>
            <a:r>
              <a:rPr lang="de-DE" sz="1200" b="1" dirty="0"/>
              <a:t>Clusterübergreifendes E/E-System 1</a:t>
            </a:r>
          </a:p>
        </p:txBody>
      </p:sp>
    </p:spTree>
    <p:extLst>
      <p:ext uri="{BB962C8B-B14F-4D97-AF65-F5344CB8AC3E}">
        <p14:creationId xmlns:p14="http://schemas.microsoft.com/office/powerpoint/2010/main" val="1146063761"/>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6C4D3-26D6-08B7-0C33-BA8138B2110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CDEF4E-9A75-7EAA-D3FB-45F389F44AFC}"/>
              </a:ext>
            </a:extLst>
          </p:cNvPr>
          <p:cNvSpPr>
            <a:spLocks noGrp="1"/>
          </p:cNvSpPr>
          <p:nvPr>
            <p:ph type="title"/>
          </p:nvPr>
        </p:nvSpPr>
        <p:spPr/>
        <p:txBody>
          <a:bodyPr/>
          <a:lstStyle/>
          <a:p>
            <a:r>
              <a:rPr lang="de-DE" b="1" u="sng" dirty="0">
                <a:solidFill>
                  <a:schemeClr val="tx1"/>
                </a:solidFill>
              </a:rPr>
              <a:t>Clusterübergreifende Bilanzierung</a:t>
            </a:r>
            <a:br>
              <a:rPr lang="de-DE" b="0" u="none" dirty="0">
                <a:solidFill>
                  <a:schemeClr val="tx1"/>
                </a:solidFill>
              </a:rPr>
            </a:br>
            <a:r>
              <a:rPr lang="de-DE" b="0" u="none" dirty="0">
                <a:solidFill>
                  <a:schemeClr val="tx1"/>
                </a:solidFill>
              </a:rPr>
              <a:t>Zusammenlegung Cluster 1 und 2</a:t>
            </a:r>
          </a:p>
        </p:txBody>
      </p:sp>
      <p:sp>
        <p:nvSpPr>
          <p:cNvPr id="6" name="Ellipse 5">
            <a:extLst>
              <a:ext uri="{FF2B5EF4-FFF2-40B4-BE49-F238E27FC236}">
                <a16:creationId xmlns:a16="http://schemas.microsoft.com/office/drawing/2014/main" id="{D8866215-7EF4-0F36-C85B-9CD81308696D}"/>
              </a:ext>
            </a:extLst>
          </p:cNvPr>
          <p:cNvSpPr/>
          <p:nvPr/>
        </p:nvSpPr>
        <p:spPr>
          <a:xfrm>
            <a:off x="579901" y="2420888"/>
            <a:ext cx="4184015"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5A07510-7B5F-D6F4-6000-9CEC78259F26}"/>
              </a:ext>
            </a:extLst>
          </p:cNvPr>
          <p:cNvSpPr txBox="1"/>
          <p:nvPr/>
        </p:nvSpPr>
        <p:spPr>
          <a:xfrm>
            <a:off x="2457926" y="3717090"/>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9" name="Raute 8">
            <a:extLst>
              <a:ext uri="{FF2B5EF4-FFF2-40B4-BE49-F238E27FC236}">
                <a16:creationId xmlns:a16="http://schemas.microsoft.com/office/drawing/2014/main" id="{722B7432-797F-3B3D-24FF-17866742BCE5}"/>
              </a:ext>
            </a:extLst>
          </p:cNvPr>
          <p:cNvSpPr/>
          <p:nvPr/>
        </p:nvSpPr>
        <p:spPr>
          <a:xfrm>
            <a:off x="651910" y="2780928"/>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A</a:t>
            </a:r>
          </a:p>
        </p:txBody>
      </p:sp>
      <p:sp>
        <p:nvSpPr>
          <p:cNvPr id="10" name="Raute 9">
            <a:extLst>
              <a:ext uri="{FF2B5EF4-FFF2-40B4-BE49-F238E27FC236}">
                <a16:creationId xmlns:a16="http://schemas.microsoft.com/office/drawing/2014/main" id="{73CC42D2-12E2-9F7C-8256-3B5667FB0B81}"/>
              </a:ext>
            </a:extLst>
          </p:cNvPr>
          <p:cNvSpPr/>
          <p:nvPr/>
        </p:nvSpPr>
        <p:spPr>
          <a:xfrm>
            <a:off x="1804038" y="234888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B</a:t>
            </a:r>
          </a:p>
        </p:txBody>
      </p:sp>
      <p:sp>
        <p:nvSpPr>
          <p:cNvPr id="11" name="Raute 10">
            <a:extLst>
              <a:ext uri="{FF2B5EF4-FFF2-40B4-BE49-F238E27FC236}">
                <a16:creationId xmlns:a16="http://schemas.microsoft.com/office/drawing/2014/main" id="{791FC92A-A3DC-D5BF-9C70-0ED367B7F436}"/>
              </a:ext>
            </a:extLst>
          </p:cNvPr>
          <p:cNvSpPr/>
          <p:nvPr/>
        </p:nvSpPr>
        <p:spPr>
          <a:xfrm>
            <a:off x="651910" y="4519783"/>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C</a:t>
            </a:r>
          </a:p>
        </p:txBody>
      </p:sp>
      <p:sp>
        <p:nvSpPr>
          <p:cNvPr id="15" name="Raute 14">
            <a:extLst>
              <a:ext uri="{FF2B5EF4-FFF2-40B4-BE49-F238E27FC236}">
                <a16:creationId xmlns:a16="http://schemas.microsoft.com/office/drawing/2014/main" id="{E6DDD753-D059-E183-EB71-B1D4FA4322DB}"/>
              </a:ext>
            </a:extLst>
          </p:cNvPr>
          <p:cNvSpPr/>
          <p:nvPr/>
        </p:nvSpPr>
        <p:spPr>
          <a:xfrm>
            <a:off x="3894217" y="2472934"/>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D</a:t>
            </a:r>
          </a:p>
        </p:txBody>
      </p:sp>
      <p:sp>
        <p:nvSpPr>
          <p:cNvPr id="17" name="Raute 16">
            <a:extLst>
              <a:ext uri="{FF2B5EF4-FFF2-40B4-BE49-F238E27FC236}">
                <a16:creationId xmlns:a16="http://schemas.microsoft.com/office/drawing/2014/main" id="{BCDDE3FF-5BB2-BF63-8DFF-63EA567B1C9C}"/>
              </a:ext>
            </a:extLst>
          </p:cNvPr>
          <p:cNvSpPr/>
          <p:nvPr/>
        </p:nvSpPr>
        <p:spPr>
          <a:xfrm>
            <a:off x="3717641" y="491065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E</a:t>
            </a:r>
          </a:p>
        </p:txBody>
      </p:sp>
      <p:sp>
        <p:nvSpPr>
          <p:cNvPr id="18" name="Textfeld 17">
            <a:extLst>
              <a:ext uri="{FF2B5EF4-FFF2-40B4-BE49-F238E27FC236}">
                <a16:creationId xmlns:a16="http://schemas.microsoft.com/office/drawing/2014/main" id="{B576333D-52E2-D7BB-C2ED-77832CEFFBB1}"/>
              </a:ext>
            </a:extLst>
          </p:cNvPr>
          <p:cNvSpPr txBox="1"/>
          <p:nvPr/>
        </p:nvSpPr>
        <p:spPr>
          <a:xfrm>
            <a:off x="448661" y="2556880"/>
            <a:ext cx="615553" cy="215123"/>
          </a:xfrm>
          <a:prstGeom prst="rect">
            <a:avLst/>
          </a:prstGeom>
          <a:noFill/>
        </p:spPr>
        <p:txBody>
          <a:bodyPr wrap="square" lIns="0" tIns="0" rIns="0" bIns="0" rtlCol="0">
            <a:spAutoFit/>
          </a:bodyPr>
          <a:lstStyle/>
          <a:p>
            <a:pPr algn="l">
              <a:lnSpc>
                <a:spcPct val="130000"/>
              </a:lnSpc>
            </a:pPr>
            <a:r>
              <a:rPr lang="de-DE" sz="1200"/>
              <a:t>Entry: 20</a:t>
            </a:r>
          </a:p>
        </p:txBody>
      </p:sp>
      <p:sp>
        <p:nvSpPr>
          <p:cNvPr id="19" name="Textfeld 18">
            <a:extLst>
              <a:ext uri="{FF2B5EF4-FFF2-40B4-BE49-F238E27FC236}">
                <a16:creationId xmlns:a16="http://schemas.microsoft.com/office/drawing/2014/main" id="{5287764A-83D9-9953-50CA-0CAA8560A9CC}"/>
              </a:ext>
            </a:extLst>
          </p:cNvPr>
          <p:cNvSpPr txBox="1"/>
          <p:nvPr/>
        </p:nvSpPr>
        <p:spPr>
          <a:xfrm>
            <a:off x="1703512" y="2131580"/>
            <a:ext cx="615553" cy="215123"/>
          </a:xfrm>
          <a:prstGeom prst="rect">
            <a:avLst/>
          </a:prstGeom>
          <a:noFill/>
        </p:spPr>
        <p:txBody>
          <a:bodyPr wrap="square" lIns="0" tIns="0" rIns="0" bIns="0" rtlCol="0">
            <a:spAutoFit/>
          </a:bodyPr>
          <a:lstStyle/>
          <a:p>
            <a:pPr algn="l">
              <a:lnSpc>
                <a:spcPct val="130000"/>
              </a:lnSpc>
            </a:pPr>
            <a:r>
              <a:rPr lang="de-DE" sz="1200"/>
              <a:t>Entry: 30</a:t>
            </a:r>
          </a:p>
        </p:txBody>
      </p:sp>
      <p:sp>
        <p:nvSpPr>
          <p:cNvPr id="20" name="Textfeld 19">
            <a:extLst>
              <a:ext uri="{FF2B5EF4-FFF2-40B4-BE49-F238E27FC236}">
                <a16:creationId xmlns:a16="http://schemas.microsoft.com/office/drawing/2014/main" id="{72420AD4-C0E5-D92C-3A39-1C967BDE55E2}"/>
              </a:ext>
            </a:extLst>
          </p:cNvPr>
          <p:cNvSpPr txBox="1"/>
          <p:nvPr/>
        </p:nvSpPr>
        <p:spPr>
          <a:xfrm>
            <a:off x="407368" y="4951831"/>
            <a:ext cx="512961" cy="215123"/>
          </a:xfrm>
          <a:prstGeom prst="rect">
            <a:avLst/>
          </a:prstGeom>
          <a:noFill/>
        </p:spPr>
        <p:txBody>
          <a:bodyPr wrap="square" lIns="0" tIns="0" rIns="0" bIns="0" rtlCol="0">
            <a:spAutoFit/>
          </a:bodyPr>
          <a:lstStyle/>
          <a:p>
            <a:pPr algn="l">
              <a:lnSpc>
                <a:spcPct val="130000"/>
              </a:lnSpc>
            </a:pPr>
            <a:r>
              <a:rPr lang="de-DE" sz="1200"/>
              <a:t>Exit: 30</a:t>
            </a:r>
          </a:p>
        </p:txBody>
      </p:sp>
      <p:sp>
        <p:nvSpPr>
          <p:cNvPr id="21" name="Textfeld 20">
            <a:extLst>
              <a:ext uri="{FF2B5EF4-FFF2-40B4-BE49-F238E27FC236}">
                <a16:creationId xmlns:a16="http://schemas.microsoft.com/office/drawing/2014/main" id="{5A6C1B77-0930-BE90-2592-911E9D2531DF}"/>
              </a:ext>
            </a:extLst>
          </p:cNvPr>
          <p:cNvSpPr txBox="1"/>
          <p:nvPr/>
        </p:nvSpPr>
        <p:spPr>
          <a:xfrm>
            <a:off x="3894217" y="2098654"/>
            <a:ext cx="700513" cy="215123"/>
          </a:xfrm>
          <a:prstGeom prst="rect">
            <a:avLst/>
          </a:prstGeom>
          <a:noFill/>
        </p:spPr>
        <p:txBody>
          <a:bodyPr wrap="square" lIns="0" tIns="0" rIns="0" bIns="0" rtlCol="0">
            <a:spAutoFit/>
          </a:bodyPr>
          <a:lstStyle/>
          <a:p>
            <a:pPr algn="l">
              <a:lnSpc>
                <a:spcPct val="130000"/>
              </a:lnSpc>
            </a:pPr>
            <a:r>
              <a:rPr lang="de-DE" sz="1200" dirty="0"/>
              <a:t>Entry: 90</a:t>
            </a:r>
          </a:p>
        </p:txBody>
      </p:sp>
      <p:sp>
        <p:nvSpPr>
          <p:cNvPr id="22" name="Textfeld 21">
            <a:extLst>
              <a:ext uri="{FF2B5EF4-FFF2-40B4-BE49-F238E27FC236}">
                <a16:creationId xmlns:a16="http://schemas.microsoft.com/office/drawing/2014/main" id="{C9D0C38E-380A-7431-CBC6-27B3CA74A748}"/>
              </a:ext>
            </a:extLst>
          </p:cNvPr>
          <p:cNvSpPr txBox="1"/>
          <p:nvPr/>
        </p:nvSpPr>
        <p:spPr>
          <a:xfrm>
            <a:off x="3765167" y="5583815"/>
            <a:ext cx="597921" cy="215123"/>
          </a:xfrm>
          <a:prstGeom prst="rect">
            <a:avLst/>
          </a:prstGeom>
          <a:noFill/>
        </p:spPr>
        <p:txBody>
          <a:bodyPr wrap="none" lIns="0" tIns="0" rIns="0" bIns="0" rtlCol="0">
            <a:spAutoFit/>
          </a:bodyPr>
          <a:lstStyle/>
          <a:p>
            <a:pPr algn="l">
              <a:lnSpc>
                <a:spcPct val="130000"/>
              </a:lnSpc>
            </a:pPr>
            <a:r>
              <a:rPr lang="de-DE" sz="1200" dirty="0"/>
              <a:t>Exit: 100</a:t>
            </a:r>
          </a:p>
        </p:txBody>
      </p:sp>
      <p:sp>
        <p:nvSpPr>
          <p:cNvPr id="24" name="Inhaltsplatzhalter 4">
            <a:extLst>
              <a:ext uri="{FF2B5EF4-FFF2-40B4-BE49-F238E27FC236}">
                <a16:creationId xmlns:a16="http://schemas.microsoft.com/office/drawing/2014/main" id="{64ADCD3E-9A98-F0DF-C143-A8C73F510979}"/>
              </a:ext>
            </a:extLst>
          </p:cNvPr>
          <p:cNvSpPr>
            <a:spLocks noGrp="1"/>
          </p:cNvSpPr>
          <p:nvPr>
            <p:ph sz="quarter" idx="13"/>
          </p:nvPr>
        </p:nvSpPr>
        <p:spPr>
          <a:xfrm>
            <a:off x="7733722" y="1700213"/>
            <a:ext cx="3905828" cy="4464000"/>
          </a:xfrm>
        </p:spPr>
        <p:txBody>
          <a:bodyPr/>
          <a:lstStyle/>
          <a:p>
            <a:pPr lvl="3"/>
            <a:r>
              <a:rPr lang="de-DE" sz="900"/>
              <a:t>Änderung der Lieferbeziehungen:</a:t>
            </a:r>
          </a:p>
          <a:p>
            <a:pPr lvl="4"/>
            <a:r>
              <a:rPr lang="de-DE" sz="900"/>
              <a:t>Keine</a:t>
            </a:r>
          </a:p>
          <a:p>
            <a:pPr lvl="3"/>
            <a:r>
              <a:rPr lang="de-DE" sz="900">
                <a:sym typeface="Wingdings" panose="05000000000000000000" pitchFamily="2" charset="2"/>
              </a:rPr>
              <a:t>BK-Abbildung (Struktur bleibt grundsätzlich wie bisher bestehen)</a:t>
            </a:r>
          </a:p>
          <a:p>
            <a:pPr lvl="4"/>
            <a:r>
              <a:rPr lang="de-DE" sz="900"/>
              <a:t>Prüfung der Einbringungen: Künftig Nutzung sowohl von BK 1xx als auch BK 2xx für A, B, C, D und E möglich</a:t>
            </a:r>
          </a:p>
          <a:p>
            <a:pPr lvl="4"/>
            <a:r>
              <a:rPr lang="de-DE" sz="900"/>
              <a:t>MGV nimmt Restriktionen in Verbindung BK 101 und BK 201 heraus (normale RKB/UBK-Beziehung)</a:t>
            </a:r>
          </a:p>
          <a:p>
            <a:pPr lvl="4"/>
            <a:r>
              <a:rPr lang="de-DE" sz="900"/>
              <a:t>Rest wie im vorherigen Beispiel weitere Änderung der BK-Struktur möglich</a:t>
            </a:r>
          </a:p>
          <a:p>
            <a:pPr lvl="4"/>
            <a:r>
              <a:rPr lang="de-DE" sz="900"/>
              <a:t>BKV kann natürlich z. B. BK 201 schließen und Kapazitäten direkt in BK 101 einbringen, muss dies aber nicht</a:t>
            </a:r>
          </a:p>
        </p:txBody>
      </p:sp>
      <p:sp>
        <p:nvSpPr>
          <p:cNvPr id="27" name="Textfeld 26">
            <a:extLst>
              <a:ext uri="{FF2B5EF4-FFF2-40B4-BE49-F238E27FC236}">
                <a16:creationId xmlns:a16="http://schemas.microsoft.com/office/drawing/2014/main" id="{F0446311-51BF-CDD3-8AA3-A41913DEA297}"/>
              </a:ext>
            </a:extLst>
          </p:cNvPr>
          <p:cNvSpPr txBox="1"/>
          <p:nvPr/>
        </p:nvSpPr>
        <p:spPr>
          <a:xfrm>
            <a:off x="1117532" y="1676508"/>
            <a:ext cx="2776685" cy="215123"/>
          </a:xfrm>
          <a:prstGeom prst="rect">
            <a:avLst/>
          </a:prstGeom>
          <a:noFill/>
        </p:spPr>
        <p:txBody>
          <a:bodyPr wrap="square" lIns="0" tIns="0" rIns="0" bIns="0" rtlCol="0">
            <a:spAutoFit/>
          </a:bodyPr>
          <a:lstStyle/>
          <a:p>
            <a:pPr algn="ctr">
              <a:lnSpc>
                <a:spcPct val="130000"/>
              </a:lnSpc>
            </a:pPr>
            <a:r>
              <a:rPr lang="de-DE" sz="1200" dirty="0"/>
              <a:t>Cluster 1 und 2  (zusammengelegt)</a:t>
            </a:r>
          </a:p>
        </p:txBody>
      </p:sp>
      <p:sp>
        <p:nvSpPr>
          <p:cNvPr id="29" name="Ellipse 28">
            <a:extLst>
              <a:ext uri="{FF2B5EF4-FFF2-40B4-BE49-F238E27FC236}">
                <a16:creationId xmlns:a16="http://schemas.microsoft.com/office/drawing/2014/main" id="{1EC3993C-DE13-ED92-5B9B-2CF684F2F81F}"/>
              </a:ext>
            </a:extLst>
          </p:cNvPr>
          <p:cNvSpPr/>
          <p:nvPr/>
        </p:nvSpPr>
        <p:spPr>
          <a:xfrm>
            <a:off x="5107721" y="2438155"/>
            <a:ext cx="2016224" cy="2880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a:extLst>
              <a:ext uri="{FF2B5EF4-FFF2-40B4-BE49-F238E27FC236}">
                <a16:creationId xmlns:a16="http://schemas.microsoft.com/office/drawing/2014/main" id="{5BB3058A-4047-C851-603C-FB2766A24957}"/>
              </a:ext>
            </a:extLst>
          </p:cNvPr>
          <p:cNvSpPr txBox="1"/>
          <p:nvPr/>
        </p:nvSpPr>
        <p:spPr>
          <a:xfrm>
            <a:off x="5957937" y="3770753"/>
            <a:ext cx="315792" cy="215123"/>
          </a:xfrm>
          <a:prstGeom prst="rect">
            <a:avLst/>
          </a:prstGeom>
          <a:noFill/>
        </p:spPr>
        <p:txBody>
          <a:bodyPr wrap="square" lIns="0" tIns="0" rIns="0" bIns="0" rtlCol="0">
            <a:spAutoFit/>
          </a:bodyPr>
          <a:lstStyle/>
          <a:p>
            <a:pPr algn="l">
              <a:lnSpc>
                <a:spcPct val="130000"/>
              </a:lnSpc>
            </a:pPr>
            <a:r>
              <a:rPr lang="de-DE" sz="1200"/>
              <a:t>VHP</a:t>
            </a:r>
          </a:p>
        </p:txBody>
      </p:sp>
      <p:sp>
        <p:nvSpPr>
          <p:cNvPr id="31" name="Raute 30">
            <a:extLst>
              <a:ext uri="{FF2B5EF4-FFF2-40B4-BE49-F238E27FC236}">
                <a16:creationId xmlns:a16="http://schemas.microsoft.com/office/drawing/2014/main" id="{0D50C2D4-95C3-7B3F-C59D-FABC30F671C1}"/>
              </a:ext>
            </a:extLst>
          </p:cNvPr>
          <p:cNvSpPr/>
          <p:nvPr/>
        </p:nvSpPr>
        <p:spPr>
          <a:xfrm>
            <a:off x="6331857" y="2366147"/>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F</a:t>
            </a:r>
          </a:p>
        </p:txBody>
      </p:sp>
      <p:sp>
        <p:nvSpPr>
          <p:cNvPr id="32" name="Raute 31">
            <a:extLst>
              <a:ext uri="{FF2B5EF4-FFF2-40B4-BE49-F238E27FC236}">
                <a16:creationId xmlns:a16="http://schemas.microsoft.com/office/drawing/2014/main" id="{637ED6CE-020F-2DD8-1FEB-4906ED271BC5}"/>
              </a:ext>
            </a:extLst>
          </p:cNvPr>
          <p:cNvSpPr/>
          <p:nvPr/>
        </p:nvSpPr>
        <p:spPr>
          <a:xfrm>
            <a:off x="6115833" y="5102450"/>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G</a:t>
            </a:r>
          </a:p>
        </p:txBody>
      </p:sp>
      <p:sp>
        <p:nvSpPr>
          <p:cNvPr id="33" name="Textfeld 32">
            <a:extLst>
              <a:ext uri="{FF2B5EF4-FFF2-40B4-BE49-F238E27FC236}">
                <a16:creationId xmlns:a16="http://schemas.microsoft.com/office/drawing/2014/main" id="{EA00A6CC-82A5-035F-E9FA-B2D7A1ABD704}"/>
              </a:ext>
            </a:extLst>
          </p:cNvPr>
          <p:cNvSpPr txBox="1"/>
          <p:nvPr/>
        </p:nvSpPr>
        <p:spPr>
          <a:xfrm>
            <a:off x="6146298" y="2115921"/>
            <a:ext cx="700513" cy="215123"/>
          </a:xfrm>
          <a:prstGeom prst="rect">
            <a:avLst/>
          </a:prstGeom>
          <a:noFill/>
        </p:spPr>
        <p:txBody>
          <a:bodyPr wrap="square" lIns="0" tIns="0" rIns="0" bIns="0" rtlCol="0">
            <a:spAutoFit/>
          </a:bodyPr>
          <a:lstStyle/>
          <a:p>
            <a:pPr algn="l">
              <a:lnSpc>
                <a:spcPct val="130000"/>
              </a:lnSpc>
            </a:pPr>
            <a:r>
              <a:rPr lang="de-DE" sz="1200" dirty="0"/>
              <a:t>Entry: 200</a:t>
            </a:r>
          </a:p>
        </p:txBody>
      </p:sp>
      <p:sp>
        <p:nvSpPr>
          <p:cNvPr id="34" name="Textfeld 33">
            <a:extLst>
              <a:ext uri="{FF2B5EF4-FFF2-40B4-BE49-F238E27FC236}">
                <a16:creationId xmlns:a16="http://schemas.microsoft.com/office/drawing/2014/main" id="{A01CBA8F-FA8F-4313-1536-AAC3739127CA}"/>
              </a:ext>
            </a:extLst>
          </p:cNvPr>
          <p:cNvSpPr txBox="1"/>
          <p:nvPr/>
        </p:nvSpPr>
        <p:spPr>
          <a:xfrm>
            <a:off x="6017248" y="5601082"/>
            <a:ext cx="597921" cy="215123"/>
          </a:xfrm>
          <a:prstGeom prst="rect">
            <a:avLst/>
          </a:prstGeom>
          <a:noFill/>
        </p:spPr>
        <p:txBody>
          <a:bodyPr wrap="none" lIns="0" tIns="0" rIns="0" bIns="0" rtlCol="0">
            <a:spAutoFit/>
          </a:bodyPr>
          <a:lstStyle/>
          <a:p>
            <a:pPr algn="l">
              <a:lnSpc>
                <a:spcPct val="130000"/>
              </a:lnSpc>
            </a:pPr>
            <a:r>
              <a:rPr lang="de-DE" sz="1200"/>
              <a:t>Exit: 100</a:t>
            </a:r>
          </a:p>
        </p:txBody>
      </p:sp>
      <p:sp>
        <p:nvSpPr>
          <p:cNvPr id="35" name="Textfeld 34">
            <a:extLst>
              <a:ext uri="{FF2B5EF4-FFF2-40B4-BE49-F238E27FC236}">
                <a16:creationId xmlns:a16="http://schemas.microsoft.com/office/drawing/2014/main" id="{DB9DEC44-0398-D4E3-FD08-36F9A144123D}"/>
              </a:ext>
            </a:extLst>
          </p:cNvPr>
          <p:cNvSpPr txBox="1"/>
          <p:nvPr/>
        </p:nvSpPr>
        <p:spPr>
          <a:xfrm>
            <a:off x="5534910" y="1693774"/>
            <a:ext cx="940963" cy="215123"/>
          </a:xfrm>
          <a:prstGeom prst="rect">
            <a:avLst/>
          </a:prstGeom>
          <a:noFill/>
        </p:spPr>
        <p:txBody>
          <a:bodyPr wrap="square" lIns="0" tIns="0" rIns="0" bIns="0" rtlCol="0">
            <a:spAutoFit/>
          </a:bodyPr>
          <a:lstStyle/>
          <a:p>
            <a:pPr algn="ctr">
              <a:lnSpc>
                <a:spcPct val="130000"/>
              </a:lnSpc>
            </a:pPr>
            <a:r>
              <a:rPr lang="de-DE" sz="1200" dirty="0"/>
              <a:t>Cluster 3</a:t>
            </a:r>
          </a:p>
        </p:txBody>
      </p:sp>
      <p:sp>
        <p:nvSpPr>
          <p:cNvPr id="36" name="Raute 35">
            <a:extLst>
              <a:ext uri="{FF2B5EF4-FFF2-40B4-BE49-F238E27FC236}">
                <a16:creationId xmlns:a16="http://schemas.microsoft.com/office/drawing/2014/main" id="{A0864A5C-F43C-ED37-1C4A-FDCB270192B4}"/>
              </a:ext>
            </a:extLst>
          </p:cNvPr>
          <p:cNvSpPr/>
          <p:nvPr/>
        </p:nvSpPr>
        <p:spPr>
          <a:xfrm>
            <a:off x="6747669" y="4735807"/>
            <a:ext cx="288032" cy="432048"/>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H</a:t>
            </a:r>
          </a:p>
        </p:txBody>
      </p:sp>
      <p:sp>
        <p:nvSpPr>
          <p:cNvPr id="37" name="Textfeld 36">
            <a:extLst>
              <a:ext uri="{FF2B5EF4-FFF2-40B4-BE49-F238E27FC236}">
                <a16:creationId xmlns:a16="http://schemas.microsoft.com/office/drawing/2014/main" id="{2C5E7910-71F5-0783-E8CB-A5FE0FC30460}"/>
              </a:ext>
            </a:extLst>
          </p:cNvPr>
          <p:cNvSpPr txBox="1"/>
          <p:nvPr/>
        </p:nvSpPr>
        <p:spPr>
          <a:xfrm>
            <a:off x="6781778" y="5137094"/>
            <a:ext cx="586507" cy="215123"/>
          </a:xfrm>
          <a:prstGeom prst="rect">
            <a:avLst/>
          </a:prstGeom>
          <a:noFill/>
        </p:spPr>
        <p:txBody>
          <a:bodyPr wrap="none" lIns="0" tIns="0" rIns="0" bIns="0" rtlCol="0">
            <a:spAutoFit/>
          </a:bodyPr>
          <a:lstStyle/>
          <a:p>
            <a:pPr algn="l">
              <a:lnSpc>
                <a:spcPct val="130000"/>
              </a:lnSpc>
            </a:pPr>
            <a:r>
              <a:rPr lang="de-DE" sz="1200" dirty="0"/>
              <a:t>Exit: 110</a:t>
            </a:r>
          </a:p>
        </p:txBody>
      </p:sp>
      <p:sp>
        <p:nvSpPr>
          <p:cNvPr id="7" name="Pfeil: nach rechts 6">
            <a:extLst>
              <a:ext uri="{FF2B5EF4-FFF2-40B4-BE49-F238E27FC236}">
                <a16:creationId xmlns:a16="http://schemas.microsoft.com/office/drawing/2014/main" id="{674ED6A0-7B36-6EF9-E4B8-A3BB2794C5C4}"/>
              </a:ext>
            </a:extLst>
          </p:cNvPr>
          <p:cNvSpPr/>
          <p:nvPr/>
        </p:nvSpPr>
        <p:spPr>
          <a:xfrm>
            <a:off x="4703435" y="3573017"/>
            <a:ext cx="580167" cy="504056"/>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10</a:t>
            </a:r>
          </a:p>
        </p:txBody>
      </p:sp>
      <p:graphicFrame>
        <p:nvGraphicFramePr>
          <p:cNvPr id="13" name="Tabelle 12">
            <a:extLst>
              <a:ext uri="{FF2B5EF4-FFF2-40B4-BE49-F238E27FC236}">
                <a16:creationId xmlns:a16="http://schemas.microsoft.com/office/drawing/2014/main" id="{41D726DD-F690-40EF-3869-244D4EAC8E8A}"/>
              </a:ext>
            </a:extLst>
          </p:cNvPr>
          <p:cNvGraphicFramePr>
            <a:graphicFrameLocks noGrp="1"/>
          </p:cNvGraphicFramePr>
          <p:nvPr>
            <p:extLst>
              <p:ext uri="{D42A27DB-BD31-4B8C-83A1-F6EECF244321}">
                <p14:modId xmlns:p14="http://schemas.microsoft.com/office/powerpoint/2010/main" val="3893779650"/>
              </p:ext>
            </p:extLst>
          </p:nvPr>
        </p:nvGraphicFramePr>
        <p:xfrm>
          <a:off x="7501858" y="4341490"/>
          <a:ext cx="4449319" cy="1521919"/>
        </p:xfrm>
        <a:graphic>
          <a:graphicData uri="http://schemas.openxmlformats.org/drawingml/2006/table">
            <a:tbl>
              <a:tblPr firstRow="1" bandRow="1">
                <a:tableStyleId>{8A107856-5554-42FB-B03E-39F5DBC370BA}</a:tableStyleId>
              </a:tblPr>
              <a:tblGrid>
                <a:gridCol w="964458">
                  <a:extLst>
                    <a:ext uri="{9D8B030D-6E8A-4147-A177-3AD203B41FA5}">
                      <a16:colId xmlns:a16="http://schemas.microsoft.com/office/drawing/2014/main" val="2302417144"/>
                    </a:ext>
                  </a:extLst>
                </a:gridCol>
                <a:gridCol w="631861">
                  <a:extLst>
                    <a:ext uri="{9D8B030D-6E8A-4147-A177-3AD203B41FA5}">
                      <a16:colId xmlns:a16="http://schemas.microsoft.com/office/drawing/2014/main" val="635064244"/>
                    </a:ext>
                  </a:extLst>
                </a:gridCol>
                <a:gridCol w="455097">
                  <a:extLst>
                    <a:ext uri="{9D8B030D-6E8A-4147-A177-3AD203B41FA5}">
                      <a16:colId xmlns:a16="http://schemas.microsoft.com/office/drawing/2014/main" val="3297701308"/>
                    </a:ext>
                  </a:extLst>
                </a:gridCol>
                <a:gridCol w="646430">
                  <a:extLst>
                    <a:ext uri="{9D8B030D-6E8A-4147-A177-3AD203B41FA5}">
                      <a16:colId xmlns:a16="http://schemas.microsoft.com/office/drawing/2014/main" val="2546616921"/>
                    </a:ext>
                  </a:extLst>
                </a:gridCol>
                <a:gridCol w="448867">
                  <a:extLst>
                    <a:ext uri="{9D8B030D-6E8A-4147-A177-3AD203B41FA5}">
                      <a16:colId xmlns:a16="http://schemas.microsoft.com/office/drawing/2014/main" val="246233495"/>
                    </a:ext>
                  </a:extLst>
                </a:gridCol>
                <a:gridCol w="646430">
                  <a:extLst>
                    <a:ext uri="{9D8B030D-6E8A-4147-A177-3AD203B41FA5}">
                      <a16:colId xmlns:a16="http://schemas.microsoft.com/office/drawing/2014/main" val="3973444796"/>
                    </a:ext>
                  </a:extLst>
                </a:gridCol>
                <a:gridCol w="656176">
                  <a:extLst>
                    <a:ext uri="{9D8B030D-6E8A-4147-A177-3AD203B41FA5}">
                      <a16:colId xmlns:a16="http://schemas.microsoft.com/office/drawing/2014/main" val="3104762326"/>
                    </a:ext>
                  </a:extLst>
                </a:gridCol>
              </a:tblGrid>
              <a:tr h="241764">
                <a:tc>
                  <a:txBody>
                    <a:bodyPr/>
                    <a:lstStyle/>
                    <a:p>
                      <a:endParaRPr lang="de-DE" sz="1000"/>
                    </a:p>
                  </a:txBody>
                  <a:tcPr/>
                </a:tc>
                <a:tc>
                  <a:txBody>
                    <a:bodyPr/>
                    <a:lstStyle/>
                    <a:p>
                      <a:r>
                        <a:rPr lang="de-DE" sz="1000"/>
                        <a:t>BK 101</a:t>
                      </a:r>
                    </a:p>
                  </a:txBody>
                  <a:tcPr/>
                </a:tc>
                <a:tc>
                  <a:txBody>
                    <a:bodyPr/>
                    <a:lstStyle/>
                    <a:p>
                      <a:endParaRPr lang="de-DE" sz="1000"/>
                    </a:p>
                  </a:txBody>
                  <a:tcPr/>
                </a:tc>
                <a:tc>
                  <a:txBody>
                    <a:bodyPr/>
                    <a:lstStyle/>
                    <a:p>
                      <a:r>
                        <a:rPr lang="de-DE" sz="1000"/>
                        <a:t>BK 201</a:t>
                      </a:r>
                    </a:p>
                  </a:txBody>
                  <a:tcPr/>
                </a:tc>
                <a:tc>
                  <a:txBody>
                    <a:bodyPr/>
                    <a:lstStyle/>
                    <a:p>
                      <a:endParaRPr lang="de-DE" sz="1000"/>
                    </a:p>
                  </a:txBody>
                  <a:tcPr/>
                </a:tc>
                <a:tc>
                  <a:txBody>
                    <a:bodyPr/>
                    <a:lstStyle/>
                    <a:p>
                      <a:r>
                        <a:rPr lang="de-DE" sz="1000"/>
                        <a:t>BK 301</a:t>
                      </a:r>
                    </a:p>
                  </a:txBody>
                  <a:tcPr/>
                </a:tc>
                <a:tc>
                  <a:txBody>
                    <a:bodyPr/>
                    <a:lstStyle/>
                    <a:p>
                      <a:endParaRPr lang="de-DE" sz="1000"/>
                    </a:p>
                  </a:txBody>
                  <a:tcPr/>
                </a:tc>
                <a:extLst>
                  <a:ext uri="{0D108BD9-81ED-4DB2-BD59-A6C34878D82A}">
                    <a16:rowId xmlns:a16="http://schemas.microsoft.com/office/drawing/2014/main" val="3961275468"/>
                  </a:ext>
                </a:extLst>
              </a:tr>
              <a:tr h="272696">
                <a:tc>
                  <a:txBody>
                    <a:bodyPr/>
                    <a:lstStyle/>
                    <a:p>
                      <a:endParaRPr lang="de-DE" sz="1000"/>
                    </a:p>
                  </a:txBody>
                  <a:tcPr/>
                </a:tc>
                <a:tc>
                  <a:txBody>
                    <a:bodyPr/>
                    <a:lstStyle/>
                    <a:p>
                      <a:r>
                        <a:rPr lang="de-DE" sz="1000"/>
                        <a:t>Entry A</a:t>
                      </a:r>
                    </a:p>
                  </a:txBody>
                  <a:tcPr/>
                </a:tc>
                <a:tc>
                  <a:txBody>
                    <a:bodyPr/>
                    <a:lstStyle/>
                    <a:p>
                      <a:r>
                        <a:rPr lang="de-DE" sz="1000"/>
                        <a:t>20</a:t>
                      </a:r>
                    </a:p>
                  </a:txBody>
                  <a:tcPr/>
                </a:tc>
                <a:tc>
                  <a:txBody>
                    <a:bodyPr/>
                    <a:lstStyle/>
                    <a:p>
                      <a:r>
                        <a:rPr lang="de-DE" sz="1000"/>
                        <a:t>Entry D</a:t>
                      </a:r>
                    </a:p>
                  </a:txBody>
                  <a:tcPr/>
                </a:tc>
                <a:tc>
                  <a:txBody>
                    <a:bodyPr/>
                    <a:lstStyle/>
                    <a:p>
                      <a:r>
                        <a:rPr lang="de-DE" sz="1000" dirty="0"/>
                        <a:t>90</a:t>
                      </a:r>
                    </a:p>
                  </a:txBody>
                  <a:tcPr/>
                </a:tc>
                <a:tc>
                  <a:txBody>
                    <a:bodyPr/>
                    <a:lstStyle/>
                    <a:p>
                      <a:r>
                        <a:rPr lang="de-DE" sz="1000"/>
                        <a:t>Entry F</a:t>
                      </a:r>
                    </a:p>
                  </a:txBody>
                  <a:tcPr/>
                </a:tc>
                <a:tc>
                  <a:txBody>
                    <a:bodyPr/>
                    <a:lstStyle/>
                    <a:p>
                      <a:r>
                        <a:rPr lang="de-DE" sz="1000" dirty="0"/>
                        <a:t>200</a:t>
                      </a:r>
                    </a:p>
                  </a:txBody>
                  <a:tcPr/>
                </a:tc>
                <a:extLst>
                  <a:ext uri="{0D108BD9-81ED-4DB2-BD59-A6C34878D82A}">
                    <a16:rowId xmlns:a16="http://schemas.microsoft.com/office/drawing/2014/main" val="1307497678"/>
                  </a:ext>
                </a:extLst>
              </a:tr>
              <a:tr h="266297">
                <a:tc>
                  <a:txBody>
                    <a:bodyPr/>
                    <a:lstStyle/>
                    <a:p>
                      <a:endParaRPr lang="de-DE" sz="1000"/>
                    </a:p>
                  </a:txBody>
                  <a:tcPr/>
                </a:tc>
                <a:tc>
                  <a:txBody>
                    <a:bodyPr/>
                    <a:lstStyle/>
                    <a:p>
                      <a:r>
                        <a:rPr lang="de-DE" sz="1000"/>
                        <a:t>Entry B</a:t>
                      </a:r>
                    </a:p>
                  </a:txBody>
                  <a:tcPr/>
                </a:tc>
                <a:tc>
                  <a:txBody>
                    <a:bodyPr/>
                    <a:lstStyle/>
                    <a:p>
                      <a:r>
                        <a:rPr lang="de-DE" sz="1000"/>
                        <a:t>30</a:t>
                      </a:r>
                    </a:p>
                  </a:txBody>
                  <a:tcPr/>
                </a:tc>
                <a:tc>
                  <a:txBody>
                    <a:bodyPr/>
                    <a:lstStyle/>
                    <a:p>
                      <a:r>
                        <a:rPr lang="de-DE" sz="1000"/>
                        <a:t>Exit E</a:t>
                      </a:r>
                    </a:p>
                  </a:txBody>
                  <a:tcPr/>
                </a:tc>
                <a:tc>
                  <a:txBody>
                    <a:bodyPr/>
                    <a:lstStyle/>
                    <a:p>
                      <a:r>
                        <a:rPr lang="de-DE" sz="1000" dirty="0"/>
                        <a:t>100</a:t>
                      </a:r>
                    </a:p>
                  </a:txBody>
                  <a:tcPr/>
                </a:tc>
                <a:tc>
                  <a:txBody>
                    <a:bodyPr/>
                    <a:lstStyle/>
                    <a:p>
                      <a:r>
                        <a:rPr lang="de-DE" sz="1000"/>
                        <a:t>Exit G</a:t>
                      </a:r>
                    </a:p>
                  </a:txBody>
                  <a:tcPr/>
                </a:tc>
                <a:tc>
                  <a:txBody>
                    <a:bodyPr/>
                    <a:lstStyle/>
                    <a:p>
                      <a:r>
                        <a:rPr lang="de-DE" sz="1000"/>
                        <a:t>100</a:t>
                      </a:r>
                    </a:p>
                  </a:txBody>
                  <a:tcPr/>
                </a:tc>
                <a:extLst>
                  <a:ext uri="{0D108BD9-81ED-4DB2-BD59-A6C34878D82A}">
                    <a16:rowId xmlns:a16="http://schemas.microsoft.com/office/drawing/2014/main" val="26248559"/>
                  </a:ext>
                </a:extLst>
              </a:tr>
              <a:tr h="234313">
                <a:tc>
                  <a:txBody>
                    <a:bodyPr/>
                    <a:lstStyle/>
                    <a:p>
                      <a:endParaRPr lang="de-DE" sz="1000"/>
                    </a:p>
                  </a:txBody>
                  <a:tcPr/>
                </a:tc>
                <a:tc>
                  <a:txBody>
                    <a:bodyPr/>
                    <a:lstStyle/>
                    <a:p>
                      <a:r>
                        <a:rPr lang="de-DE" sz="1000"/>
                        <a:t>Exit C</a:t>
                      </a:r>
                    </a:p>
                  </a:txBody>
                  <a:tcPr/>
                </a:tc>
                <a:tc>
                  <a:txBody>
                    <a:bodyPr/>
                    <a:lstStyle/>
                    <a:p>
                      <a:r>
                        <a:rPr lang="de-DE" sz="1000"/>
                        <a:t>30</a:t>
                      </a:r>
                    </a:p>
                  </a:txBody>
                  <a:tcPr/>
                </a:tc>
                <a:tc>
                  <a:txBody>
                    <a:bodyPr/>
                    <a:lstStyle/>
                    <a:p>
                      <a:endParaRPr lang="de-DE" sz="1000"/>
                    </a:p>
                  </a:txBody>
                  <a:tcPr/>
                </a:tc>
                <a:tc>
                  <a:txBody>
                    <a:bodyPr/>
                    <a:lstStyle/>
                    <a:p>
                      <a:endParaRPr lang="de-DE" sz="1000"/>
                    </a:p>
                  </a:txBody>
                  <a:tcPr/>
                </a:tc>
                <a:tc>
                  <a:txBody>
                    <a:bodyPr/>
                    <a:lstStyle/>
                    <a:p>
                      <a:r>
                        <a:rPr lang="de-DE" sz="1000"/>
                        <a:t>Exit H</a:t>
                      </a:r>
                    </a:p>
                  </a:txBody>
                  <a:tcPr/>
                </a:tc>
                <a:tc>
                  <a:txBody>
                    <a:bodyPr/>
                    <a:lstStyle/>
                    <a:p>
                      <a:r>
                        <a:rPr lang="de-DE" sz="1000" dirty="0"/>
                        <a:t>110</a:t>
                      </a:r>
                    </a:p>
                  </a:txBody>
                  <a:tcPr/>
                </a:tc>
                <a:extLst>
                  <a:ext uri="{0D108BD9-81ED-4DB2-BD59-A6C34878D82A}">
                    <a16:rowId xmlns:a16="http://schemas.microsoft.com/office/drawing/2014/main" val="1095996026"/>
                  </a:ext>
                </a:extLst>
              </a:tr>
              <a:tr h="251406">
                <a:tc>
                  <a:txBody>
                    <a:bodyPr/>
                    <a:lstStyle/>
                    <a:p>
                      <a:r>
                        <a:rPr lang="de-DE" sz="1000"/>
                        <a:t>BK-Status</a:t>
                      </a:r>
                    </a:p>
                  </a:txBody>
                  <a:tcPr/>
                </a:tc>
                <a:tc>
                  <a:txBody>
                    <a:bodyPr/>
                    <a:lstStyle/>
                    <a:p>
                      <a:endParaRPr lang="de-DE" sz="1000"/>
                    </a:p>
                  </a:txBody>
                  <a:tcPr/>
                </a:tc>
                <a:tc>
                  <a:txBody>
                    <a:bodyPr/>
                    <a:lstStyle/>
                    <a:p>
                      <a:r>
                        <a:rPr lang="de-DE" sz="1000"/>
                        <a:t>+20</a:t>
                      </a:r>
                    </a:p>
                  </a:txBody>
                  <a:tcPr/>
                </a:tc>
                <a:tc>
                  <a:txBody>
                    <a:bodyPr/>
                    <a:lstStyle/>
                    <a:p>
                      <a:endParaRPr lang="de-DE" sz="1000"/>
                    </a:p>
                  </a:txBody>
                  <a:tcPr/>
                </a:tc>
                <a:tc>
                  <a:txBody>
                    <a:bodyPr/>
                    <a:lstStyle/>
                    <a:p>
                      <a:r>
                        <a:rPr lang="de-DE" sz="1000"/>
                        <a:t>-10</a:t>
                      </a:r>
                    </a:p>
                  </a:txBody>
                  <a:tcPr/>
                </a:tc>
                <a:tc>
                  <a:txBody>
                    <a:bodyPr/>
                    <a:lstStyle/>
                    <a:p>
                      <a:endParaRPr lang="de-DE" sz="1000"/>
                    </a:p>
                  </a:txBody>
                  <a:tcPr/>
                </a:tc>
                <a:tc>
                  <a:txBody>
                    <a:bodyPr/>
                    <a:lstStyle/>
                    <a:p>
                      <a:r>
                        <a:rPr lang="de-DE" sz="1000"/>
                        <a:t>-10</a:t>
                      </a:r>
                    </a:p>
                  </a:txBody>
                  <a:tcPr/>
                </a:tc>
                <a:extLst>
                  <a:ext uri="{0D108BD9-81ED-4DB2-BD59-A6C34878D82A}">
                    <a16:rowId xmlns:a16="http://schemas.microsoft.com/office/drawing/2014/main" val="946637405"/>
                  </a:ext>
                </a:extLst>
              </a:tr>
              <a:tr h="240663">
                <a:tc>
                  <a:txBody>
                    <a:bodyPr/>
                    <a:lstStyle/>
                    <a:p>
                      <a:r>
                        <a:rPr lang="de-DE" sz="1000" b="0"/>
                        <a:t>BK-S saldiert</a:t>
                      </a:r>
                    </a:p>
                  </a:txBody>
                  <a:tcPr/>
                </a:tc>
                <a:tc>
                  <a:txBody>
                    <a:bodyPr/>
                    <a:lstStyle/>
                    <a:p>
                      <a:endParaRPr lang="de-DE" sz="1000"/>
                    </a:p>
                  </a:txBody>
                  <a:tcPr/>
                </a:tc>
                <a:tc>
                  <a:txBody>
                    <a:bodyPr/>
                    <a:lstStyle/>
                    <a:p>
                      <a:r>
                        <a:rPr lang="de-DE" sz="1000"/>
                        <a:t>0</a:t>
                      </a:r>
                    </a:p>
                  </a:txBody>
                  <a:tcPr/>
                </a:tc>
                <a:tc>
                  <a:txBody>
                    <a:bodyPr/>
                    <a:lstStyle/>
                    <a:p>
                      <a:endParaRPr lang="de-DE" sz="1000"/>
                    </a:p>
                  </a:txBody>
                  <a:tcPr/>
                </a:tc>
                <a:tc>
                  <a:txBody>
                    <a:bodyPr/>
                    <a:lstStyle/>
                    <a:p>
                      <a:r>
                        <a:rPr lang="de-DE" sz="1000"/>
                        <a:t>0</a:t>
                      </a:r>
                    </a:p>
                  </a:txBody>
                  <a:tcPr/>
                </a:tc>
                <a:tc>
                  <a:txBody>
                    <a:bodyPr/>
                    <a:lstStyle/>
                    <a:p>
                      <a:endParaRPr lang="de-DE" sz="1000"/>
                    </a:p>
                  </a:txBody>
                  <a:tcPr/>
                </a:tc>
                <a:tc>
                  <a:txBody>
                    <a:bodyPr/>
                    <a:lstStyle/>
                    <a:p>
                      <a:r>
                        <a:rPr lang="de-DE" sz="1000" dirty="0"/>
                        <a:t>0</a:t>
                      </a:r>
                    </a:p>
                  </a:txBody>
                  <a:tcPr/>
                </a:tc>
                <a:extLst>
                  <a:ext uri="{0D108BD9-81ED-4DB2-BD59-A6C34878D82A}">
                    <a16:rowId xmlns:a16="http://schemas.microsoft.com/office/drawing/2014/main" val="4215216970"/>
                  </a:ext>
                </a:extLst>
              </a:tr>
            </a:tbl>
          </a:graphicData>
        </a:graphic>
      </p:graphicFrame>
      <p:cxnSp>
        <p:nvCxnSpPr>
          <p:cNvPr id="14" name="Gerade Verbindung mit Pfeil 13">
            <a:extLst>
              <a:ext uri="{FF2B5EF4-FFF2-40B4-BE49-F238E27FC236}">
                <a16:creationId xmlns:a16="http://schemas.microsoft.com/office/drawing/2014/main" id="{B918D18B-EA1E-A897-EC69-ADAC0EDDF79C}"/>
              </a:ext>
            </a:extLst>
          </p:cNvPr>
          <p:cNvCxnSpPr/>
          <p:nvPr/>
        </p:nvCxnSpPr>
        <p:spPr>
          <a:xfrm>
            <a:off x="9493250" y="5449688"/>
            <a:ext cx="8382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B3422C19-0614-376B-2A1B-E9B447BD69DB}"/>
              </a:ext>
            </a:extLst>
          </p:cNvPr>
          <p:cNvCxnSpPr>
            <a:cxnSpLocks/>
          </p:cNvCxnSpPr>
          <p:nvPr/>
        </p:nvCxnSpPr>
        <p:spPr>
          <a:xfrm>
            <a:off x="9493250" y="5561286"/>
            <a:ext cx="18796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2B942655-28BD-C7BD-819E-4C1E415F9D5E}"/>
              </a:ext>
            </a:extLst>
          </p:cNvPr>
          <p:cNvSpPr txBox="1"/>
          <p:nvPr/>
        </p:nvSpPr>
        <p:spPr>
          <a:xfrm>
            <a:off x="651910" y="1426767"/>
            <a:ext cx="6383791" cy="215123"/>
          </a:xfrm>
          <a:prstGeom prst="rect">
            <a:avLst/>
          </a:prstGeom>
          <a:noFill/>
        </p:spPr>
        <p:txBody>
          <a:bodyPr wrap="square" lIns="0" tIns="0" rIns="0" bIns="0" rtlCol="0">
            <a:spAutoFit/>
          </a:bodyPr>
          <a:lstStyle/>
          <a:p>
            <a:pPr algn="ctr">
              <a:lnSpc>
                <a:spcPct val="130000"/>
              </a:lnSpc>
            </a:pPr>
            <a:r>
              <a:rPr lang="de-DE" sz="1200" b="1" dirty="0"/>
              <a:t>Clusterübergreifendes E/E-System 1</a:t>
            </a:r>
          </a:p>
        </p:txBody>
      </p:sp>
    </p:spTree>
    <p:extLst>
      <p:ext uri="{BB962C8B-B14F-4D97-AF65-F5344CB8AC3E}">
        <p14:creationId xmlns:p14="http://schemas.microsoft.com/office/powerpoint/2010/main" val="3729119152"/>
      </p:ext>
    </p:extLst>
  </p:cSld>
  <p:clrMapOvr>
    <a:masterClrMapping/>
  </p:clrMapOvr>
  <p:transition>
    <p:fade/>
  </p:transition>
</p:sld>
</file>

<file path=ppt/theme/theme1.xml><?xml version="1.0" encoding="utf-8"?>
<a:theme xmlns:a="http://schemas.openxmlformats.org/drawingml/2006/main" name="thy02_16zu9-210303">
  <a:themeElements>
    <a:clrScheme name="thy01-210115">
      <a:dk1>
        <a:sysClr val="windowText" lastClr="000000"/>
      </a:dk1>
      <a:lt1>
        <a:sysClr val="window" lastClr="FFFFFF"/>
      </a:lt1>
      <a:dk2>
        <a:srgbClr val="5278A9"/>
      </a:dk2>
      <a:lt2>
        <a:srgbClr val="083E84"/>
      </a:lt2>
      <a:accent1>
        <a:srgbClr val="B4C5DA"/>
      </a:accent1>
      <a:accent2>
        <a:srgbClr val="DAE2ED"/>
      </a:accent2>
      <a:accent3>
        <a:srgbClr val="58585A"/>
      </a:accent3>
      <a:accent4>
        <a:srgbClr val="87888A"/>
      </a:accent4>
      <a:accent5>
        <a:srgbClr val="C6C7C8"/>
      </a:accent5>
      <a:accent6>
        <a:srgbClr val="F6A8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sz="1200" dirty="0"/>
        </a:defPPr>
      </a:lstStyle>
    </a:txDef>
  </a:objectDefaults>
  <a:extraClrSchemeLst/>
  <a:extLst>
    <a:ext uri="{05A4C25C-085E-4340-85A3-A5531E510DB2}">
      <thm15:themeFamily xmlns:thm15="http://schemas.microsoft.com/office/thememl/2012/main" name="PPT THY 002-04_16zu9_150dpi.pptx  -  Schreibgeschützt" id="{37B8F04B-8958-4810-B187-52915DF32787}" vid="{FBC553EA-8183-4A41-A749-A54AA036F48B}"/>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Folienmaster 16_9</Template>
  <TotalTime>0</TotalTime>
  <Words>1202</Words>
  <Application>Microsoft Office PowerPoint</Application>
  <PresentationFormat>Breitbild</PresentationFormat>
  <Paragraphs>246</Paragraphs>
  <Slides>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vt:i4>
      </vt:variant>
    </vt:vector>
  </HeadingPairs>
  <TitlesOfParts>
    <vt:vector size="10" baseType="lpstr">
      <vt:lpstr>Arial</vt:lpstr>
      <vt:lpstr>Calibri</vt:lpstr>
      <vt:lpstr>Symbol</vt:lpstr>
      <vt:lpstr>Wingdings</vt:lpstr>
      <vt:lpstr>thy02_16zu9-210303</vt:lpstr>
      <vt:lpstr>Clusterübergreifende Bilanzierung  Grundlogik</vt:lpstr>
      <vt:lpstr>Clusterübergreifende Bilanzierung Drei Cluster ohne physische Verbindung</vt:lpstr>
      <vt:lpstr>Clusterübergreifende Bilanzierung  Erste physische Verbindung</vt:lpstr>
      <vt:lpstr>Clusterübergreifende Bilanzierung  Zweite physische Verbindung</vt:lpstr>
      <vt:lpstr>Clusterübergreifende Bilanzierung Zusammenlegung Cluster 1 und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2024-09-18T09:18:27Z</dcterms:created>
  <dcterms:modified xsi:type="dcterms:W3CDTF">2024-09-19T12:03:39Z</dcterms:modified>
</cp:coreProperties>
</file>