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sldIdLst>
    <p:sldId id="262" r:id="rId5"/>
    <p:sldId id="263" r:id="rId6"/>
    <p:sldId id="264" r:id="rId7"/>
    <p:sldId id="279" r:id="rId8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6" orient="horz" pos="436" userDrawn="1">
          <p15:clr>
            <a:srgbClr val="A4A3A4"/>
          </p15:clr>
        </p15:guide>
        <p15:guide id="7" orient="horz" pos="3889" userDrawn="1">
          <p15:clr>
            <a:srgbClr val="A4A3A4"/>
          </p15:clr>
        </p15:guide>
        <p15:guide id="8" pos="432" userDrawn="1">
          <p15:clr>
            <a:srgbClr val="A4A3A4"/>
          </p15:clr>
        </p15:guide>
        <p15:guide id="9" pos="955" userDrawn="1">
          <p15:clr>
            <a:srgbClr val="A4A3A4"/>
          </p15:clr>
        </p15:guide>
        <p15:guide id="10" pos="1003" userDrawn="1">
          <p15:clr>
            <a:srgbClr val="A4A3A4"/>
          </p15:clr>
        </p15:guide>
        <p15:guide id="11" pos="1526" userDrawn="1">
          <p15:clr>
            <a:srgbClr val="A4A3A4"/>
          </p15:clr>
        </p15:guide>
        <p15:guide id="12" pos="1579" userDrawn="1">
          <p15:clr>
            <a:srgbClr val="A4A3A4"/>
          </p15:clr>
        </p15:guide>
        <p15:guide id="13" pos="2116" userDrawn="1">
          <p15:clr>
            <a:srgbClr val="A4A3A4"/>
          </p15:clr>
        </p15:guide>
        <p15:guide id="14" pos="2139" userDrawn="1">
          <p15:clr>
            <a:srgbClr val="A4A3A4"/>
          </p15:clr>
        </p15:guide>
        <p15:guide id="15" pos="2674" userDrawn="1">
          <p15:clr>
            <a:srgbClr val="A4A3A4"/>
          </p15:clr>
        </p15:guide>
        <p15:guide id="16" pos="2722" userDrawn="1">
          <p15:clr>
            <a:srgbClr val="A4A3A4"/>
          </p15:clr>
        </p15:guide>
        <p15:guide id="17" pos="3245" userDrawn="1">
          <p15:clr>
            <a:srgbClr val="A4A3A4"/>
          </p15:clr>
        </p15:guide>
        <p15:guide id="18" pos="3293" userDrawn="1">
          <p15:clr>
            <a:srgbClr val="A4A3A4"/>
          </p15:clr>
        </p15:guide>
        <p15:guide id="19" pos="3816" userDrawn="1">
          <p15:clr>
            <a:srgbClr val="A4A3A4"/>
          </p15:clr>
        </p15:guide>
        <p15:guide id="20" pos="3869" userDrawn="1">
          <p15:clr>
            <a:srgbClr val="A4A3A4"/>
          </p15:clr>
        </p15:guide>
        <p15:guide id="21" pos="4384" userDrawn="1">
          <p15:clr>
            <a:srgbClr val="A4A3A4"/>
          </p15:clr>
        </p15:guide>
        <p15:guide id="22" pos="4430" userDrawn="1">
          <p15:clr>
            <a:srgbClr val="A4A3A4"/>
          </p15:clr>
        </p15:guide>
        <p15:guide id="23" pos="4951" userDrawn="1">
          <p15:clr>
            <a:srgbClr val="A4A3A4"/>
          </p15:clr>
        </p15:guide>
        <p15:guide id="24" pos="5011" userDrawn="1">
          <p15:clr>
            <a:srgbClr val="A4A3A4"/>
          </p15:clr>
        </p15:guide>
        <p15:guide id="25" pos="5541" userDrawn="1">
          <p15:clr>
            <a:srgbClr val="A4A3A4"/>
          </p15:clr>
        </p15:guide>
        <p15:guide id="26" pos="5564" userDrawn="1">
          <p15:clr>
            <a:srgbClr val="A4A3A4"/>
          </p15:clr>
        </p15:guide>
        <p15:guide id="27" pos="6106" userDrawn="1">
          <p15:clr>
            <a:srgbClr val="A4A3A4"/>
          </p15:clr>
        </p15:guide>
        <p15:guide id="28" pos="6153" userDrawn="1">
          <p15:clr>
            <a:srgbClr val="A4A3A4"/>
          </p15:clr>
        </p15:guide>
        <p15:guide id="29" pos="6677" userDrawn="1">
          <p15:clr>
            <a:srgbClr val="A4A3A4"/>
          </p15:clr>
        </p15:guide>
        <p15:guide id="31" pos="7253" userDrawn="1">
          <p15:clr>
            <a:srgbClr val="A4A3A4"/>
          </p15:clr>
        </p15:guide>
        <p15:guide id="32" orient="horz" pos="867" userDrawn="1">
          <p15:clr>
            <a:srgbClr val="A4A3A4"/>
          </p15:clr>
        </p15:guide>
        <p15:guide id="33" orient="horz" pos="3451" userDrawn="1">
          <p15:clr>
            <a:srgbClr val="A4A3A4"/>
          </p15:clr>
        </p15:guide>
        <p15:guide id="34" pos="6720" userDrawn="1">
          <p15:clr>
            <a:srgbClr val="A4A3A4"/>
          </p15:clr>
        </p15:guide>
        <p15:guide id="35" pos="7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02F"/>
    <a:srgbClr val="002E43"/>
    <a:srgbClr val="00688F"/>
    <a:srgbClr val="CD104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76699-3A53-4B97-B6AB-950E776D76A0}" v="23" dt="2024-09-19T08:40:09.0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49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906" y="102"/>
      </p:cViewPr>
      <p:guideLst>
        <p:guide orient="horz" pos="2160"/>
        <p:guide orient="horz" pos="436"/>
        <p:guide orient="horz" pos="3889"/>
        <p:guide pos="432"/>
        <p:guide pos="955"/>
        <p:guide pos="1003"/>
        <p:guide pos="1526"/>
        <p:guide pos="1579"/>
        <p:guide pos="2116"/>
        <p:guide pos="2139"/>
        <p:guide pos="2674"/>
        <p:guide pos="2722"/>
        <p:guide pos="3245"/>
        <p:guide pos="3293"/>
        <p:guide pos="3816"/>
        <p:guide pos="3869"/>
        <p:guide pos="4384"/>
        <p:guide pos="4430"/>
        <p:guide pos="4951"/>
        <p:guide pos="5011"/>
        <p:guide pos="5541"/>
        <p:guide pos="5564"/>
        <p:guide pos="6106"/>
        <p:guide pos="6153"/>
        <p:guide pos="6677"/>
        <p:guide pos="7253"/>
        <p:guide orient="horz" pos="867"/>
        <p:guide orient="horz" pos="3451"/>
        <p:guide pos="6720"/>
        <p:guide pos="7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B99D8-374F-46F9-BD33-63B27F2CF49E}" type="datetimeFigureOut">
              <a:rPr lang="bg-BG" smtClean="0"/>
              <a:t>19.9.2024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4D5B4-9299-4A3E-9864-C657D7E09EE7}" type="slidenum">
              <a:rPr lang="bg-BG" smtClean="0"/>
              <a:t>‹Nr.›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2866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4D5B4-9299-4A3E-9864-C657D7E09EE7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4465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- One line 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82519" y="686973"/>
            <a:ext cx="5377762" cy="4046952"/>
          </a:xfrm>
          <a:prstGeom prst="rect">
            <a:avLst/>
          </a:prstGeom>
          <a:solidFill>
            <a:srgbClr val="006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1600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089660" y="2423447"/>
            <a:ext cx="4724400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chemeClr val="bg1"/>
                </a:solidFill>
                <a:latin typeface="Calibri bold" panose="020F0702030404030204" pitchFamily="34" charset="0"/>
              </a:rPr>
              <a:t>One line title</a:t>
            </a:r>
            <a:endParaRPr lang="bg-BG" sz="4000" dirty="0">
              <a:solidFill>
                <a:schemeClr val="bg1"/>
              </a:solidFill>
              <a:latin typeface="Calibri bold" panose="020F070203040403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089660" y="1082040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Conference name, 5 April 2016</a:t>
            </a:r>
            <a:endParaRPr lang="bg-BG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13564" y="3615058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 bold" panose="020F0702030404030204" pitchFamily="34" charset="0"/>
              </a:rPr>
              <a:t>Irina</a:t>
            </a:r>
            <a:r>
              <a:rPr lang="en-US" sz="2400" baseline="0" dirty="0">
                <a:solidFill>
                  <a:schemeClr val="bg1"/>
                </a:solidFill>
                <a:latin typeface="Calibri bold" panose="020F0702030404030204" pitchFamily="34" charset="0"/>
              </a:rPr>
              <a:t> Nikolova</a:t>
            </a:r>
            <a:endParaRPr lang="en-US" sz="2400" dirty="0">
              <a:solidFill>
                <a:schemeClr val="bg1"/>
              </a:solidFill>
              <a:latin typeface="Calibri bold" panose="020F070203040403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+mj-lt"/>
              </a:rPr>
              <a:t>Comm. Coordinator, </a:t>
            </a:r>
            <a:r>
              <a:rPr lang="en-US" sz="1200" dirty="0">
                <a:solidFill>
                  <a:schemeClr val="bg1"/>
                </a:solidFill>
                <a:latin typeface="Calibri Light" panose="020F0302020204030204" pitchFamily="34" charset="0"/>
              </a:rPr>
              <a:t>i.nikolova@efet.org</a:t>
            </a:r>
            <a:endParaRPr lang="bg-BG" sz="1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8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- Multi-line 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82519" y="686973"/>
            <a:ext cx="5377762" cy="4046952"/>
          </a:xfrm>
          <a:prstGeom prst="rect">
            <a:avLst/>
          </a:prstGeom>
          <a:solidFill>
            <a:srgbClr val="006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16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089660" y="108204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Beschreibung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Ort, Datum</a:t>
            </a:r>
            <a:endParaRPr lang="bg-BG" sz="1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89660" y="1858130"/>
            <a:ext cx="4724400" cy="279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de-DE" sz="2200" dirty="0">
                <a:solidFill>
                  <a:schemeClr val="bg1"/>
                </a:solidFill>
                <a:latin typeface="Calibri bold" panose="020F0702030404030204" pitchFamily="34" charset="0"/>
              </a:rPr>
              <a:t>Vortrag durch EFET Deutschland</a:t>
            </a:r>
          </a:p>
          <a:p>
            <a:pPr>
              <a:lnSpc>
                <a:spcPts val="3600"/>
              </a:lnSpc>
            </a:pPr>
            <a:r>
              <a:rPr lang="de-DE" sz="3000" dirty="0">
                <a:solidFill>
                  <a:schemeClr val="bg1"/>
                </a:solidFill>
                <a:latin typeface="Calibri bold" panose="020F0702030404030204" pitchFamily="34" charset="0"/>
              </a:rPr>
              <a:t>Titel</a:t>
            </a:r>
          </a:p>
          <a:p>
            <a:pPr>
              <a:lnSpc>
                <a:spcPts val="3600"/>
              </a:lnSpc>
            </a:pPr>
            <a:r>
              <a:rPr lang="de-DE" sz="3000" dirty="0">
                <a:solidFill>
                  <a:schemeClr val="bg1"/>
                </a:solidFill>
                <a:latin typeface="Calibri bold" panose="020F0702030404030204" pitchFamily="34" charset="0"/>
              </a:rPr>
              <a:t>Titel</a:t>
            </a:r>
          </a:p>
          <a:p>
            <a:pPr>
              <a:lnSpc>
                <a:spcPts val="3600"/>
              </a:lnSpc>
            </a:pPr>
            <a:r>
              <a:rPr lang="de-DE" sz="3000" dirty="0">
                <a:solidFill>
                  <a:schemeClr val="bg1"/>
                </a:solidFill>
                <a:latin typeface="Calibri bold" panose="020F0702030404030204" pitchFamily="34" charset="0"/>
              </a:rPr>
              <a:t>Titel</a:t>
            </a:r>
          </a:p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dirty="0">
                <a:solidFill>
                  <a:schemeClr val="bg1"/>
                </a:solidFill>
                <a:latin typeface="Calibri bold" panose="020F0702030404030204" pitchFamily="34" charset="0"/>
              </a:rPr>
              <a:t>Name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bg1"/>
                </a:solidFill>
                <a:latin typeface="+mj-lt"/>
              </a:rPr>
              <a:t>EFET Deutschland Task Force Gas, @efet.org </a:t>
            </a: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" y="4986795"/>
            <a:ext cx="1997968" cy="82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4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85800" y="692149"/>
            <a:ext cx="10828338" cy="548163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jjk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685800" y="692150"/>
            <a:ext cx="5372100" cy="5481638"/>
          </a:xfrm>
          <a:prstGeom prst="rect">
            <a:avLst/>
          </a:prstGeom>
          <a:solidFill>
            <a:srgbClr val="006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TextBox 5"/>
          <p:cNvSpPr txBox="1"/>
          <p:nvPr userDrawn="1"/>
        </p:nvSpPr>
        <p:spPr>
          <a:xfrm>
            <a:off x="1089660" y="3089997"/>
            <a:ext cx="4724400" cy="678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800" dirty="0">
                <a:solidFill>
                  <a:schemeClr val="bg1"/>
                </a:solidFill>
                <a:latin typeface="Calibri bold" panose="020F0702030404030204" pitchFamily="34" charset="0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2280853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Unord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85800" y="692150"/>
            <a:ext cx="10828338" cy="5481638"/>
          </a:xfrm>
          <a:prstGeom prst="rect">
            <a:avLst/>
          </a:prstGeom>
          <a:solidFill>
            <a:srgbClr val="006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25112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85800" y="692150"/>
            <a:ext cx="10828338" cy="5481638"/>
          </a:xfrm>
          <a:prstGeom prst="rect">
            <a:avLst/>
          </a:prstGeom>
          <a:solidFill>
            <a:srgbClr val="006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Rectangle 6"/>
          <p:cNvSpPr/>
          <p:nvPr/>
        </p:nvSpPr>
        <p:spPr>
          <a:xfrm>
            <a:off x="505460" y="1046456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62738" y="1192366"/>
            <a:ext cx="5998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3200" kern="1200" dirty="0">
                <a:solidFill>
                  <a:srgbClr val="00648A"/>
                </a:solidFill>
                <a:latin typeface="+mj-lt"/>
                <a:ea typeface="+mn-ea"/>
                <a:cs typeface="+mn-cs"/>
              </a:rPr>
              <a:t>№</a:t>
            </a:r>
            <a:endParaRPr lang="bg-BG" sz="3200" dirty="0">
              <a:solidFill>
                <a:srgbClr val="00648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184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311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-COVER Option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590548" y="591830"/>
            <a:ext cx="456089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l-NL" sz="1400" noProof="1">
                <a:solidFill>
                  <a:schemeClr val="bg1"/>
                </a:solidFill>
              </a:rPr>
              <a:t>secretariat@efet.org</a:t>
            </a:r>
          </a:p>
          <a:p>
            <a:r>
              <a:rPr lang="nl-NL" sz="1400" noProof="1">
                <a:solidFill>
                  <a:schemeClr val="bg1"/>
                </a:solidFill>
              </a:rPr>
              <a:t>www.efet.org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5672588"/>
            <a:ext cx="3559175" cy="5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4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56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49" r:id="rId6"/>
    <p:sldLayoutId id="2147483656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0549" y="1558714"/>
            <a:ext cx="10055680" cy="5198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3600"/>
              </a:lnSpc>
            </a:pPr>
            <a:endParaRPr lang="de-DE" sz="2400" noProof="1">
              <a:solidFill>
                <a:srgbClr val="00648A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550" y="397207"/>
            <a:ext cx="6566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rgbClr val="00648A"/>
                </a:solidFill>
                <a:latin typeface="Calibri bold" panose="020F0702030404030204" pitchFamily="34" charset="0"/>
              </a:rPr>
              <a:t>Umlagen/Entgelte ab dem 1. Oktober 2024 in €/MWh</a:t>
            </a:r>
            <a:endParaRPr lang="bg-BG" sz="2200" dirty="0">
              <a:solidFill>
                <a:srgbClr val="00648A"/>
              </a:solidFill>
              <a:latin typeface="Calibri bold" panose="020F0702030404030204" pitchFamily="34" charset="0"/>
            </a:endParaRPr>
          </a:p>
        </p:txBody>
      </p:sp>
      <p:graphicFrame>
        <p:nvGraphicFramePr>
          <p:cNvPr id="4" name="Inhaltsplatzhalter 5">
            <a:extLst>
              <a:ext uri="{FF2B5EF4-FFF2-40B4-BE49-F238E27FC236}">
                <a16:creationId xmlns:a16="http://schemas.microsoft.com/office/drawing/2014/main" id="{9E831B52-348D-4F91-BFE6-E98235E1CD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5378710"/>
              </p:ext>
            </p:extLst>
          </p:nvPr>
        </p:nvGraphicFramePr>
        <p:xfrm>
          <a:off x="683771" y="1214985"/>
          <a:ext cx="10475159" cy="3352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98224">
                  <a:extLst>
                    <a:ext uri="{9D8B030D-6E8A-4147-A177-3AD203B41FA5}">
                      <a16:colId xmlns:a16="http://schemas.microsoft.com/office/drawing/2014/main" val="189247421"/>
                    </a:ext>
                  </a:extLst>
                </a:gridCol>
                <a:gridCol w="1625645">
                  <a:extLst>
                    <a:ext uri="{9D8B030D-6E8A-4147-A177-3AD203B41FA5}">
                      <a16:colId xmlns:a16="http://schemas.microsoft.com/office/drawing/2014/main" val="2923208504"/>
                    </a:ext>
                  </a:extLst>
                </a:gridCol>
                <a:gridCol w="1625645">
                  <a:extLst>
                    <a:ext uri="{9D8B030D-6E8A-4147-A177-3AD203B41FA5}">
                      <a16:colId xmlns:a16="http://schemas.microsoft.com/office/drawing/2014/main" val="3433768411"/>
                    </a:ext>
                  </a:extLst>
                </a:gridCol>
                <a:gridCol w="1625645">
                  <a:extLst>
                    <a:ext uri="{9D8B030D-6E8A-4147-A177-3AD203B41FA5}">
                      <a16:colId xmlns:a16="http://schemas.microsoft.com/office/drawing/2014/main" val="41764581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cs typeface="+mn-cs"/>
                        </a:rPr>
                        <a:t> </a:t>
                      </a:r>
                      <a:endParaRPr lang="de-DE" sz="20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GY22/23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GY23/24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GY24/25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3314214"/>
                  </a:ext>
                </a:extLst>
              </a:tr>
              <a:tr h="560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Bilanzierungsumlage</a:t>
                      </a:r>
                      <a:r>
                        <a:rPr lang="en-US" sz="2000" dirty="0">
                          <a:effectLst/>
                        </a:rPr>
                        <a:t> RLM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balancing neutrality charge Intraday-metered load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3,9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4212883"/>
                  </a:ext>
                </a:extLst>
              </a:tr>
              <a:tr h="560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Bilanzierungsumlage</a:t>
                      </a:r>
                      <a:r>
                        <a:rPr lang="en-US" sz="2000" dirty="0">
                          <a:effectLst/>
                        </a:rPr>
                        <a:t> SLP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balancing neutrality charge non-daily-metered load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4632204"/>
                  </a:ext>
                </a:extLst>
              </a:tr>
              <a:tr h="560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Konvertierungsentgelt</a:t>
                      </a:r>
                      <a:r>
                        <a:rPr lang="en-US" sz="2000" dirty="0">
                          <a:effectLst/>
                        </a:rPr>
                        <a:t> H-L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conversion fee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0,45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0,21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2501763"/>
                  </a:ext>
                </a:extLst>
              </a:tr>
              <a:tr h="560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Konvertierungsumlage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conv</a:t>
                      </a:r>
                      <a:r>
                        <a:rPr lang="de-DE" sz="2000" dirty="0" err="1">
                          <a:effectLst/>
                        </a:rPr>
                        <a:t>ersion</a:t>
                      </a:r>
                      <a:r>
                        <a:rPr lang="de-DE" sz="2000" dirty="0">
                          <a:effectLst/>
                        </a:rPr>
                        <a:t> </a:t>
                      </a:r>
                      <a:r>
                        <a:rPr lang="de-DE" sz="2000" dirty="0" err="1">
                          <a:effectLst/>
                        </a:rPr>
                        <a:t>neutrality</a:t>
                      </a:r>
                      <a:r>
                        <a:rPr lang="de-DE" sz="2000" dirty="0">
                          <a:effectLst/>
                        </a:rPr>
                        <a:t> </a:t>
                      </a:r>
                      <a:r>
                        <a:rPr lang="de-DE" sz="2000" dirty="0" err="1">
                          <a:effectLst/>
                        </a:rPr>
                        <a:t>charge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943941"/>
                  </a:ext>
                </a:extLst>
              </a:tr>
              <a:tr h="560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VHP-</a:t>
                      </a:r>
                      <a:r>
                        <a:rPr lang="en-US" sz="2000" dirty="0" err="1">
                          <a:effectLst/>
                        </a:rPr>
                        <a:t>Entgelt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VTP fee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0,00148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0,00142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</a:rPr>
                        <a:t>0,00198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8991986"/>
                  </a:ext>
                </a:extLst>
              </a:tr>
            </a:tbl>
          </a:graphicData>
        </a:graphic>
      </p:graphicFrame>
      <p:sp>
        <p:nvSpPr>
          <p:cNvPr id="2" name="TextBox 8">
            <a:extLst>
              <a:ext uri="{FF2B5EF4-FFF2-40B4-BE49-F238E27FC236}">
                <a16:creationId xmlns:a16="http://schemas.microsoft.com/office/drawing/2014/main" id="{1B62DE90-BBB8-2422-82E8-8473FA6A5BB5}"/>
              </a:ext>
            </a:extLst>
          </p:cNvPr>
          <p:cNvSpPr txBox="1"/>
          <p:nvPr/>
        </p:nvSpPr>
        <p:spPr>
          <a:xfrm>
            <a:off x="683771" y="4873574"/>
            <a:ext cx="8749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rgbClr val="00648A"/>
                </a:solidFill>
                <a:latin typeface="Calibri bold" panose="020F0702030404030204" pitchFamily="34" charset="0"/>
                <a:sym typeface="Wingdings" panose="05000000000000000000" pitchFamily="2" charset="2"/>
              </a:rPr>
              <a:t> </a:t>
            </a:r>
            <a:r>
              <a:rPr lang="de-DE" sz="2200" dirty="0">
                <a:solidFill>
                  <a:srgbClr val="00648A"/>
                </a:solidFill>
                <a:latin typeface="Calibri bold" panose="020F0702030404030204" pitchFamily="34" charset="0"/>
              </a:rPr>
              <a:t>THE hat zusätzlich eine Ausschüttung eines hohen 3-stelligen </a:t>
            </a:r>
            <a:br>
              <a:rPr lang="de-DE" sz="2200" dirty="0">
                <a:solidFill>
                  <a:srgbClr val="00648A"/>
                </a:solidFill>
                <a:latin typeface="Calibri bold" panose="020F0702030404030204" pitchFamily="34" charset="0"/>
              </a:rPr>
            </a:br>
            <a:r>
              <a:rPr lang="de-DE" sz="2200" dirty="0">
                <a:solidFill>
                  <a:srgbClr val="00648A"/>
                </a:solidFill>
                <a:latin typeface="Calibri bold" panose="020F0702030404030204" pitchFamily="34" charset="0"/>
              </a:rPr>
              <a:t>     Millionenbetrags für das RLM-Konto angekündigt</a:t>
            </a:r>
            <a:endParaRPr lang="bg-BG" sz="2200" dirty="0">
              <a:solidFill>
                <a:srgbClr val="00648A"/>
              </a:solidFill>
              <a:latin typeface="Calibri bold" panose="020F0702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98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9AA3474C-3A8E-7345-54DC-40BFF4F9F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72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8690718-915D-2A30-F48F-6A57FA816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2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7217" y="1005773"/>
            <a:ext cx="11618052" cy="54784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200" noProof="1">
                <a:solidFill>
                  <a:srgbClr val="00648A"/>
                </a:solidFill>
              </a:rPr>
              <a:t>Basis §5 GasNZV verweist auf §18 Niederdruckanschlussverordnung (NDAV)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noProof="1">
                <a:solidFill>
                  <a:srgbClr val="00648A"/>
                </a:solidFill>
              </a:rPr>
              <a:t>§ 18 NDAV nennt 2 Fallkonstellationen der Haftungsreduzierung für Netzbetreiber (vertragliche und gesetzliche (deliktische) Haftung):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200" noProof="1">
                <a:solidFill>
                  <a:srgbClr val="00648A"/>
                </a:solidFill>
              </a:rPr>
              <a:t>Vermögensschäden: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de-DE" sz="2000" noProof="1">
                <a:solidFill>
                  <a:srgbClr val="00648A"/>
                </a:solidFill>
              </a:rPr>
              <a:t>einfache Fahrlässigkeit durch NB </a:t>
            </a:r>
            <a:r>
              <a:rPr lang="de-DE" sz="2000" noProof="1">
                <a:solidFill>
                  <a:srgbClr val="00648A"/>
                </a:solidFill>
                <a:sym typeface="Wingdings" panose="05000000000000000000" pitchFamily="2" charset="2"/>
              </a:rPr>
              <a:t></a:t>
            </a:r>
            <a:r>
              <a:rPr lang="de-DE" sz="2000" noProof="1">
                <a:solidFill>
                  <a:srgbClr val="00648A"/>
                </a:solidFill>
              </a:rPr>
              <a:t> Ausschluss (§ 18 Abs. 1 Satz 2)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de-DE" sz="2000" noProof="1">
                <a:solidFill>
                  <a:srgbClr val="00648A"/>
                </a:solidFill>
              </a:rPr>
              <a:t>grobe Fahrlässigkeit durch NB </a:t>
            </a:r>
            <a:r>
              <a:rPr lang="de-DE" sz="2000" noProof="1">
                <a:solidFill>
                  <a:srgbClr val="00648A"/>
                </a:solidFill>
                <a:sym typeface="Wingdings" panose="05000000000000000000" pitchFamily="2" charset="2"/>
              </a:rPr>
              <a:t></a:t>
            </a:r>
            <a:r>
              <a:rPr lang="de-DE" sz="2000" noProof="1">
                <a:solidFill>
                  <a:srgbClr val="00648A"/>
                </a:solidFill>
              </a:rPr>
              <a:t> begrenzt auf 5T € (Begrenzung im Einzelfall), § 18 Abs. 4 Satz 1 Hs. 1 und zusätzliche Begrenzung auf 20 % der in § 18 Abs. 2 Satz 2 genannten Höchbeträge), § 18 Abs. 4 Satz 1 Hs. 2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200" noProof="1">
                <a:solidFill>
                  <a:srgbClr val="00648A"/>
                </a:solidFill>
              </a:rPr>
              <a:t>Sachschäden: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de-DE" sz="2000" noProof="1">
                <a:solidFill>
                  <a:srgbClr val="00648A"/>
                </a:solidFill>
              </a:rPr>
              <a:t>einfache Fahrlässigkeit durch NB </a:t>
            </a:r>
            <a:r>
              <a:rPr lang="de-DE" sz="2000" noProof="1">
                <a:solidFill>
                  <a:srgbClr val="00648A"/>
                </a:solidFill>
                <a:sym typeface="Wingdings" panose="05000000000000000000" pitchFamily="2" charset="2"/>
              </a:rPr>
              <a:t></a:t>
            </a:r>
            <a:r>
              <a:rPr lang="de-DE" sz="2000" noProof="1">
                <a:solidFill>
                  <a:srgbClr val="00648A"/>
                </a:solidFill>
              </a:rPr>
              <a:t> begrenzt auf 5T € (Begrenzung im Einzelfall), § 18 Abs. 2 Satz 1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de-DE" sz="2000" noProof="1">
                <a:solidFill>
                  <a:srgbClr val="00648A"/>
                </a:solidFill>
              </a:rPr>
              <a:t>grobe Fahrlässigkeit durch NB </a:t>
            </a:r>
            <a:r>
              <a:rPr lang="de-DE" sz="2000" noProof="1">
                <a:solidFill>
                  <a:srgbClr val="00648A"/>
                </a:solidFill>
                <a:sym typeface="Wingdings" panose="05000000000000000000" pitchFamily="2" charset="2"/>
              </a:rPr>
              <a:t></a:t>
            </a:r>
            <a:r>
              <a:rPr lang="de-DE" sz="2000" noProof="1">
                <a:solidFill>
                  <a:srgbClr val="00648A"/>
                </a:solidFill>
              </a:rPr>
              <a:t> keine Begrenzung im Einzelfall, sondern allgemeine Höchstgrenzen je Schadensfall insgesamt, § 18 Abs. 2 Satz 2 Nr. 1-5</a:t>
            </a:r>
            <a:br>
              <a:rPr lang="de-DE" sz="2000" noProof="1">
                <a:solidFill>
                  <a:srgbClr val="00648A"/>
                </a:solidFill>
              </a:rPr>
            </a:br>
            <a:endParaRPr lang="de-DE" sz="2000" noProof="1">
              <a:solidFill>
                <a:srgbClr val="00648A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000" noProof="1">
                <a:solidFill>
                  <a:srgbClr val="FF0000"/>
                </a:solidFill>
                <a:sym typeface="Wingdings" panose="05000000000000000000" pitchFamily="2" charset="2"/>
              </a:rPr>
              <a:t>Aktuelle EnWG-Novelle sieht Fortgeltung bestehender Haftungsbeschränkung (§118 neuer Abs. 54) bis zur Inanspruchnahme eine Verordnungsermächtigung (§11 Abs. 3) durch das BMWK vor.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000" noProof="1">
                <a:solidFill>
                  <a:srgbClr val="FF0000"/>
                </a:solidFill>
                <a:sym typeface="Wingdings" panose="05000000000000000000" pitchFamily="2" charset="2"/>
              </a:rPr>
              <a:t>Parallel wird die Ausweitung der Regelung auf Wasserstoff zwischen FNB und BMWK disktuiert und eine solche ist bereits über die oben erwähnte Verordnungsermächtigung möglich.</a:t>
            </a:r>
            <a:endParaRPr lang="de-DE" sz="2000" noProof="1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550" y="397207"/>
            <a:ext cx="96802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rgbClr val="00648A"/>
                </a:solidFill>
                <a:latin typeface="Calibri bold" panose="020F0702030404030204" pitchFamily="34" charset="0"/>
              </a:rPr>
              <a:t>Haftungsbeschränkung Gas</a:t>
            </a:r>
            <a:endParaRPr lang="bg-BG" sz="2200" dirty="0">
              <a:solidFill>
                <a:srgbClr val="00648A"/>
              </a:solidFill>
              <a:latin typeface="Calibri bold" panose="020F0702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449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FET Palette">
      <a:dk1>
        <a:srgbClr val="002E43"/>
      </a:dk1>
      <a:lt1>
        <a:sysClr val="window" lastClr="FFFFFF"/>
      </a:lt1>
      <a:dk2>
        <a:srgbClr val="00648A"/>
      </a:dk2>
      <a:lt2>
        <a:srgbClr val="F2F2F2"/>
      </a:lt2>
      <a:accent1>
        <a:srgbClr val="C3002F"/>
      </a:accent1>
      <a:accent2>
        <a:srgbClr val="800817"/>
      </a:accent2>
      <a:accent3>
        <a:srgbClr val="3C0000"/>
      </a:accent3>
      <a:accent4>
        <a:srgbClr val="DB6E82"/>
      </a:accent4>
      <a:accent5>
        <a:srgbClr val="71A3BA"/>
      </a:accent5>
      <a:accent6>
        <a:srgbClr val="06405C"/>
      </a:accent6>
      <a:hlink>
        <a:srgbClr val="00648A"/>
      </a:hlink>
      <a:folHlink>
        <a:srgbClr val="002E4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817FC5CC14734F93BC9BE1FFB26156" ma:contentTypeVersion="17" ma:contentTypeDescription="Ein neues Dokument erstellen." ma:contentTypeScope="" ma:versionID="95c259bbd80afc195c87bcea7cc71b0a">
  <xsd:schema xmlns:xsd="http://www.w3.org/2001/XMLSchema" xmlns:xs="http://www.w3.org/2001/XMLSchema" xmlns:p="http://schemas.microsoft.com/office/2006/metadata/properties" xmlns:ns2="4b622543-7318-4bd6-81ec-a34848b879a5" xmlns:ns3="2c926637-2aba-46ad-bb14-80a283d9e531" targetNamespace="http://schemas.microsoft.com/office/2006/metadata/properties" ma:root="true" ma:fieldsID="00177f094fd3d938e02e9705d45c633f" ns2:_="" ns3:_="">
    <xsd:import namespace="4b622543-7318-4bd6-81ec-a34848b879a5"/>
    <xsd:import namespace="2c926637-2aba-46ad-bb14-80a283d9e5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22543-7318-4bd6-81ec-a34848b879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edc9490c-4a27-4737-b814-fbfca88d1f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926637-2aba-46ad-bb14-80a283d9e53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23395d1-0e1e-41e8-afa2-88f1fd987a02}" ma:internalName="TaxCatchAll" ma:showField="CatchAllData" ma:web="2c926637-2aba-46ad-bb14-80a283d9e5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c926637-2aba-46ad-bb14-80a283d9e531">
      <UserInfo>
        <DisplayName/>
        <AccountId xsi:nil="true"/>
        <AccountType/>
      </UserInfo>
    </SharedWithUsers>
    <lcf76f155ced4ddcb4097134ff3c332f xmlns="4b622543-7318-4bd6-81ec-a34848b879a5">
      <Terms xmlns="http://schemas.microsoft.com/office/infopath/2007/PartnerControls"/>
    </lcf76f155ced4ddcb4097134ff3c332f>
    <TaxCatchAll xmlns="2c926637-2aba-46ad-bb14-80a283d9e531" xsi:nil="true"/>
  </documentManagement>
</p:properties>
</file>

<file path=customXml/itemProps1.xml><?xml version="1.0" encoding="utf-8"?>
<ds:datastoreItem xmlns:ds="http://schemas.openxmlformats.org/officeDocument/2006/customXml" ds:itemID="{1F65A7AF-ACBF-4E66-A5A7-9FCF9F49D3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2715EA-400B-4EDD-B2C0-682A83D477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622543-7318-4bd6-81ec-a34848b879a5"/>
    <ds:schemaRef ds:uri="2c926637-2aba-46ad-bb14-80a283d9e5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3161D4-251E-404A-B6AF-3A49C17B11D0}">
  <ds:schemaRefs>
    <ds:schemaRef ds:uri="http://schemas.microsoft.com/office/2006/metadata/properties"/>
    <ds:schemaRef ds:uri="http://schemas.microsoft.com/office/infopath/2007/PartnerControls"/>
    <ds:schemaRef ds:uri="2c926637-2aba-46ad-bb14-80a283d9e531"/>
    <ds:schemaRef ds:uri="4b622543-7318-4bd6-81ec-a34848b879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Breitbild</PresentationFormat>
  <Paragraphs>38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bold</vt:lpstr>
      <vt:lpstr>Calibri Light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</vt:vector>
  </TitlesOfParts>
  <Company>EFET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EFET Presentation</dc:title>
  <dc:creator>Mikael</dc:creator>
  <cp:lastModifiedBy>Wörsdörfer Dominik</cp:lastModifiedBy>
  <cp:revision>86</cp:revision>
  <dcterms:created xsi:type="dcterms:W3CDTF">2016-05-03T16:57:36Z</dcterms:created>
  <dcterms:modified xsi:type="dcterms:W3CDTF">2024-09-19T12:03:03Z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0x0101001B817FC5CC14734F93BC9BE1FFB26156</vt:lpwstr>
  </property>
  <property fmtid="{D5CDD505-2E9C-101B-9397-08002B2CF9AE}" pid="3" name="ComplianceAssetId">
    <vt:lpwstr/>
  </property>
  <property fmtid="{D5CDD505-2E9C-101B-9397-08002B2CF9AE}" pid="4" name="_ExtendedDescription">
    <vt:lpwstr/>
  </property>
</Properties>
</file>